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ags/tag17.xml" ContentType="application/vnd.openxmlformats-officedocument.presentationml.tags+xml"/>
  <Override PartName="/ppt/theme/themeOverride19.xml" ContentType="application/vnd.openxmlformats-officedocument.themeOverride+xml"/>
  <Override PartName="/ppt/tags/tag18.xml" ContentType="application/vnd.openxmlformats-officedocument.presentationml.tags+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ags/tag19.xml" ContentType="application/vnd.openxmlformats-officedocument.presentationml.tags+xml"/>
  <Override PartName="/ppt/theme/themeOverride23.xml" ContentType="application/vnd.openxmlformats-officedocument.themeOverride+xml"/>
  <Override PartName="/ppt/tags/tag20.xml" ContentType="application/vnd.openxmlformats-officedocument.presentationml.tags+xml"/>
  <Override PartName="/ppt/theme/themeOverride24.xml" ContentType="application/vnd.openxmlformats-officedocument.themeOverride+xml"/>
  <Override PartName="/ppt/theme/themeOverride25.xml" ContentType="application/vnd.openxmlformats-officedocument.themeOverride+xml"/>
  <Override PartName="/ppt/tags/tag2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heme/themeOverride26.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Override27.xml" ContentType="application/vnd.openxmlformats-officedocument.themeOverr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Override28.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Override29.xml" ContentType="application/vnd.openxmlformats-officedocument.themeOverr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ags/tag3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41"/>
  </p:notesMasterIdLst>
  <p:handoutMasterIdLst>
    <p:handoutMasterId r:id="rId42"/>
  </p:handoutMasterIdLst>
  <p:sldIdLst>
    <p:sldId id="519" r:id="rId3"/>
    <p:sldId id="301" r:id="rId4"/>
    <p:sldId id="312" r:id="rId5"/>
    <p:sldId id="289" r:id="rId6"/>
    <p:sldId id="311" r:id="rId7"/>
    <p:sldId id="274" r:id="rId8"/>
    <p:sldId id="331" r:id="rId9"/>
    <p:sldId id="332" r:id="rId10"/>
    <p:sldId id="330" r:id="rId11"/>
    <p:sldId id="318" r:id="rId12"/>
    <p:sldId id="514" r:id="rId13"/>
    <p:sldId id="266" r:id="rId14"/>
    <p:sldId id="506" r:id="rId15"/>
    <p:sldId id="515" r:id="rId16"/>
    <p:sldId id="507" r:id="rId17"/>
    <p:sldId id="511" r:id="rId18"/>
    <p:sldId id="508" r:id="rId19"/>
    <p:sldId id="510" r:id="rId20"/>
    <p:sldId id="509" r:id="rId21"/>
    <p:sldId id="265" r:id="rId22"/>
    <p:sldId id="512" r:id="rId23"/>
    <p:sldId id="513" r:id="rId24"/>
    <p:sldId id="328" r:id="rId25"/>
    <p:sldId id="518" r:id="rId26"/>
    <p:sldId id="517" r:id="rId27"/>
    <p:sldId id="272" r:id="rId28"/>
    <p:sldId id="525" r:id="rId29"/>
    <p:sldId id="532" r:id="rId30"/>
    <p:sldId id="520" r:id="rId31"/>
    <p:sldId id="267" r:id="rId32"/>
    <p:sldId id="523" r:id="rId33"/>
    <p:sldId id="521" r:id="rId34"/>
    <p:sldId id="522" r:id="rId35"/>
    <p:sldId id="527" r:id="rId36"/>
    <p:sldId id="528" r:id="rId37"/>
    <p:sldId id="531" r:id="rId38"/>
    <p:sldId id="530" r:id="rId39"/>
    <p:sldId id="524" r:id="rId40"/>
  </p:sldIdLst>
  <p:sldSz cx="12192000" cy="6858000"/>
  <p:notesSz cx="6858000" cy="9144000"/>
  <p:custDataLst>
    <p:tags r:id="rId4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2FF"/>
    <a:srgbClr val="000000"/>
    <a:srgbClr val="F2F2F2"/>
    <a:srgbClr val="FFFFFF"/>
    <a:srgbClr val="EEEEF0"/>
    <a:srgbClr val="144B3C"/>
    <a:srgbClr val="00B0F0"/>
    <a:srgbClr val="FF8ACE"/>
    <a:srgbClr val="D1A5BD"/>
    <a:srgbClr val="D4E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A5EF8-E5E4-4E1F-A232-A099275C357C}" v="68" dt="2024-04-08T18:55:12.00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3" autoAdjust="0"/>
    <p:restoredTop sz="94660"/>
  </p:normalViewPr>
  <p:slideViewPr>
    <p:cSldViewPr snapToGrid="0">
      <p:cViewPr>
        <p:scale>
          <a:sx n="75" d="100"/>
          <a:sy n="75" d="100"/>
        </p:scale>
        <p:origin x="3492" y="16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C5683B6-E0C0-4151-AC70-D8DE7BA2D8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CB13EC1-4D96-4FBD-AC14-5ABEEC07E4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570C48-FACA-4F75-8247-0E13DCE904A1}" type="datetimeFigureOut">
              <a:rPr lang="de-DE" smtClean="0"/>
              <a:t>08.04.2024</a:t>
            </a:fld>
            <a:endParaRPr lang="de-DE"/>
          </a:p>
        </p:txBody>
      </p:sp>
      <p:sp>
        <p:nvSpPr>
          <p:cNvPr id="4" name="Fußzeilenplatzhalter 3">
            <a:extLst>
              <a:ext uri="{FF2B5EF4-FFF2-40B4-BE49-F238E27FC236}">
                <a16:creationId xmlns:a16="http://schemas.microsoft.com/office/drawing/2014/main" id="{C116F38D-570D-4E9C-9B62-BFAAF96863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65DA080-9826-40FF-B49B-80A1564B8A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F47647-BA47-40B9-AC7A-90C1C5067C21}" type="slidenum">
              <a:rPr lang="de-DE" smtClean="0"/>
              <a:t>‹#›</a:t>
            </a:fld>
            <a:endParaRPr lang="de-DE"/>
          </a:p>
        </p:txBody>
      </p:sp>
    </p:spTree>
    <p:extLst>
      <p:ext uri="{BB962C8B-B14F-4D97-AF65-F5344CB8AC3E}">
        <p14:creationId xmlns:p14="http://schemas.microsoft.com/office/powerpoint/2010/main" val="3100830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8F474-9C35-4C2B-B8DE-4DFEA07B7CE7}" type="datetimeFigureOut">
              <a:rPr lang="de-DE" smtClean="0"/>
              <a:t>08.04.2024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61729-F2CB-4B98-B5F1-2456CF9A10EF}" type="slidenum">
              <a:rPr lang="de-DE" smtClean="0"/>
              <a:t>‹#›</a:t>
            </a:fld>
            <a:endParaRPr lang="de-DE"/>
          </a:p>
        </p:txBody>
      </p:sp>
    </p:spTree>
    <p:extLst>
      <p:ext uri="{BB962C8B-B14F-4D97-AF65-F5344CB8AC3E}">
        <p14:creationId xmlns:p14="http://schemas.microsoft.com/office/powerpoint/2010/main" val="2855702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andelszeitung.ch/unternehmen/das-ende-von-swiss-space-systems-ist-besiegelt-131818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guardian.com/technology/2023/jun/23/two-us-lawyers-fined-submitting-fake-court-citations-chatgp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finance.yahoo.com/news/chatgpt-falsely-accused-mayor-bribery-202853291.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40561729-F2CB-4B98-B5F1-2456CF9A10EF}" type="slidenum">
              <a:rPr lang="de-DE" smtClean="0"/>
              <a:t>3</a:t>
            </a:fld>
            <a:endParaRPr lang="de-DE"/>
          </a:p>
        </p:txBody>
      </p:sp>
    </p:spTree>
    <p:extLst>
      <p:ext uri="{BB962C8B-B14F-4D97-AF65-F5344CB8AC3E}">
        <p14:creationId xmlns:p14="http://schemas.microsoft.com/office/powerpoint/2010/main" val="120016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dirty="0"/>
              <a:t>JPM</a:t>
            </a:r>
            <a:r>
              <a:rPr lang="de-CH" dirty="0"/>
              <a:t>: </a:t>
            </a:r>
            <a:r>
              <a:rPr lang="en-US" b="0" i="0" dirty="0">
                <a:solidFill>
                  <a:srgbClr val="363636"/>
                </a:solidFill>
                <a:effectLst/>
                <a:latin typeface="Arial" panose="020B0604020202020204" pitchFamily="34" charset="0"/>
              </a:rPr>
              <a:t>The program, called COIN, for Contract Intelligence, does the mind-numbing job of interpreting commercial-loan agreements that, until the project went online in June, consumed 360,000 hours of work each year by lawyers and loan officers. The software reviews documents in seconds, is less error-prone and never asks for vacation.</a:t>
            </a:r>
          </a:p>
          <a:p>
            <a:endParaRPr lang="en-US" b="0" i="0" dirty="0">
              <a:solidFill>
                <a:srgbClr val="363636"/>
              </a:solidFill>
              <a:effectLst/>
              <a:latin typeface="Arial" panose="020B0604020202020204" pitchFamily="34" charset="0"/>
            </a:endParaRPr>
          </a:p>
          <a:p>
            <a:r>
              <a:rPr lang="en-US" b="1" i="0" dirty="0" err="1">
                <a:solidFill>
                  <a:srgbClr val="363636"/>
                </a:solidFill>
                <a:effectLst/>
                <a:latin typeface="Arial" panose="020B0604020202020204" pitchFamily="34" charset="0"/>
              </a:rPr>
              <a:t>BofA</a:t>
            </a:r>
            <a:r>
              <a:rPr lang="en-US" b="1" i="0" dirty="0">
                <a:solidFill>
                  <a:srgbClr val="363636"/>
                </a:solidFill>
                <a:effectLst/>
                <a:latin typeface="Arial" panose="020B0604020202020204" pitchFamily="34" charset="0"/>
              </a:rPr>
              <a:t> </a:t>
            </a:r>
            <a:r>
              <a:rPr lang="en-US" b="1" i="0" dirty="0" err="1">
                <a:solidFill>
                  <a:srgbClr val="363636"/>
                </a:solidFill>
                <a:effectLst/>
                <a:latin typeface="Arial" panose="020B0604020202020204" pitchFamily="34" charset="0"/>
              </a:rPr>
              <a:t>Enrica</a:t>
            </a:r>
            <a:r>
              <a:rPr lang="en-US" b="0" i="0" dirty="0">
                <a:solidFill>
                  <a:srgbClr val="363636"/>
                </a:solidFill>
                <a:effectLst/>
                <a:latin typeface="Arial" panose="020B0604020202020204" pitchFamily="34" charset="0"/>
              </a:rPr>
              <a:t>: With Erica, the company hopes to help consumers create better money habits, said Michelle Moore, Bank of America’s head of digital banking. For example, Erica might send someone a predictive text: “Michelle, I found a great opportunity for you to reduce your debt and save you $300.” Click the text to launch the app, and get Erica’s advice. “Based on your typical monthly spending, you have an additional $150 you can be putting towards your cash rewards Visa. This can save you up to $300 per year.”</a:t>
            </a:r>
          </a:p>
          <a:p>
            <a:endParaRPr lang="en-US" b="0" i="0" dirty="0">
              <a:solidFill>
                <a:srgbClr val="363636"/>
              </a:solidFill>
              <a:effectLst/>
              <a:latin typeface="Arial" panose="020B0604020202020204" pitchFamily="34" charset="0"/>
            </a:endParaRPr>
          </a:p>
          <a:p>
            <a:r>
              <a:rPr lang="en-US" b="1" i="0" dirty="0">
                <a:solidFill>
                  <a:srgbClr val="363636"/>
                </a:solidFill>
                <a:effectLst/>
                <a:latin typeface="Arial" panose="020B0604020202020204" pitchFamily="34" charset="0"/>
              </a:rPr>
              <a:t>Ally Bank</a:t>
            </a:r>
            <a:r>
              <a:rPr lang="en-US" b="0" i="0" dirty="0">
                <a:solidFill>
                  <a:srgbClr val="363636"/>
                </a:solidFill>
                <a:effectLst/>
                <a:latin typeface="Arial" panose="020B0604020202020204" pitchFamily="34" charset="0"/>
              </a:rPr>
              <a:t>: </a:t>
            </a:r>
            <a:r>
              <a:rPr lang="en-US" b="0" i="0" dirty="0">
                <a:solidFill>
                  <a:srgbClr val="2A2A2A"/>
                </a:solidFill>
                <a:effectLst/>
                <a:latin typeface="Lato"/>
              </a:rPr>
              <a:t>The Ally Skill functionality further simplifies everyday banking tasks such as checking account balances, tracking recent transactions and deposits, transferring money, and accessing deposit product interest rates. The new skill is available to Ally Bank's deposit customers with Alexa-enabled devices such as the Amazon Echo and Echo Dot products.</a:t>
            </a:r>
            <a:r>
              <a:rPr lang="en-US" b="0" i="0" dirty="0">
                <a:solidFill>
                  <a:srgbClr val="363636"/>
                </a:solidFill>
                <a:effectLst/>
                <a:latin typeface="Arial" panose="020B0604020202020204" pitchFamily="34" charset="0"/>
              </a:rPr>
              <a:t> </a:t>
            </a:r>
          </a:p>
          <a:p>
            <a:endParaRPr lang="en-US" b="0" i="0" dirty="0">
              <a:solidFill>
                <a:srgbClr val="363636"/>
              </a:solidFill>
              <a:effectLst/>
              <a:latin typeface="Arial" panose="020B0604020202020204" pitchFamily="34" charset="0"/>
            </a:endParaRPr>
          </a:p>
          <a:p>
            <a:pPr algn="l"/>
            <a:r>
              <a:rPr lang="en-US" b="0" i="0" dirty="0">
                <a:solidFill>
                  <a:srgbClr val="2A2A2A"/>
                </a:solidFill>
                <a:effectLst/>
                <a:latin typeface="Lato"/>
              </a:rPr>
              <a:t>To use the capability, customers simply tell Alexa the price of any item, their annual income and the average hours worked each week. For instance:</a:t>
            </a:r>
          </a:p>
          <a:p>
            <a:pPr algn="l">
              <a:buFont typeface="Arial" panose="020B0604020202020204" pitchFamily="34" charset="0"/>
              <a:buChar char="•"/>
            </a:pPr>
            <a:r>
              <a:rPr lang="en-US" b="0" i="0" dirty="0">
                <a:solidFill>
                  <a:srgbClr val="2A2A2A"/>
                </a:solidFill>
                <a:effectLst/>
                <a:latin typeface="Lato"/>
              </a:rPr>
              <a:t>User: "Alexa, open Ally and tell me how much a $1,000 bike will cost in </a:t>
            </a:r>
            <a:r>
              <a:rPr lang="en-US" b="0" i="0" dirty="0" err="1">
                <a:solidFill>
                  <a:srgbClr val="2A2A2A"/>
                </a:solidFill>
                <a:effectLst/>
                <a:latin typeface="Lato"/>
              </a:rPr>
              <a:t>CurrenSee</a:t>
            </a:r>
            <a:r>
              <a:rPr lang="en-US" b="0" i="0" dirty="0">
                <a:solidFill>
                  <a:srgbClr val="2A2A2A"/>
                </a:solidFill>
                <a:effectLst/>
                <a:latin typeface="Lato"/>
              </a:rPr>
              <a:t>?"</a:t>
            </a:r>
          </a:p>
          <a:p>
            <a:pPr algn="l">
              <a:buFont typeface="Arial" panose="020B0604020202020204" pitchFamily="34" charset="0"/>
              <a:buChar char="•"/>
            </a:pPr>
            <a:r>
              <a:rPr lang="en-US" b="0" i="0" dirty="0">
                <a:solidFill>
                  <a:srgbClr val="2A2A2A"/>
                </a:solidFill>
                <a:effectLst/>
                <a:latin typeface="Lato"/>
              </a:rPr>
              <a:t>Alexa: "Okay. How much do you make in a year?"</a:t>
            </a:r>
          </a:p>
          <a:p>
            <a:pPr algn="l">
              <a:buFont typeface="Arial" panose="020B0604020202020204" pitchFamily="34" charset="0"/>
              <a:buChar char="•"/>
            </a:pPr>
            <a:r>
              <a:rPr lang="en-US" b="0" i="0" dirty="0">
                <a:solidFill>
                  <a:srgbClr val="2A2A2A"/>
                </a:solidFill>
                <a:effectLst/>
                <a:latin typeface="Lato"/>
              </a:rPr>
              <a:t>User: "$75,000."</a:t>
            </a:r>
          </a:p>
          <a:p>
            <a:pPr algn="l">
              <a:buFont typeface="Arial" panose="020B0604020202020204" pitchFamily="34" charset="0"/>
              <a:buChar char="•"/>
            </a:pPr>
            <a:r>
              <a:rPr lang="en-US" b="0" i="0" dirty="0">
                <a:solidFill>
                  <a:srgbClr val="2A2A2A"/>
                </a:solidFill>
                <a:effectLst/>
                <a:latin typeface="Lato"/>
              </a:rPr>
              <a:t>Alexa: "Thanks. How many hours do you work in a week?"</a:t>
            </a:r>
          </a:p>
          <a:p>
            <a:pPr algn="l">
              <a:buFont typeface="Arial" panose="020B0604020202020204" pitchFamily="34" charset="0"/>
              <a:buChar char="•"/>
            </a:pPr>
            <a:r>
              <a:rPr lang="en-US" b="0" i="0" dirty="0">
                <a:solidFill>
                  <a:srgbClr val="2A2A2A"/>
                </a:solidFill>
                <a:effectLst/>
                <a:latin typeface="Lato"/>
              </a:rPr>
              <a:t>User: "40 hours."</a:t>
            </a:r>
          </a:p>
          <a:p>
            <a:pPr algn="l">
              <a:buFont typeface="Arial" panose="020B0604020202020204" pitchFamily="34" charset="0"/>
              <a:buChar char="•"/>
            </a:pPr>
            <a:r>
              <a:rPr lang="en-US" b="0" i="0" dirty="0">
                <a:solidFill>
                  <a:srgbClr val="2A2A2A"/>
                </a:solidFill>
                <a:effectLst/>
                <a:latin typeface="Lato"/>
              </a:rPr>
              <a:t>Alexa: "Okay a $1,000 bike will cost you 27.73 hours of work."</a:t>
            </a:r>
          </a:p>
          <a:p>
            <a:endParaRPr lang="en-US" b="0" i="0" dirty="0">
              <a:solidFill>
                <a:srgbClr val="363636"/>
              </a:solidFill>
              <a:effectLst/>
              <a:latin typeface="Arial" panose="020B0604020202020204" pitchFamily="34" charset="0"/>
            </a:endParaRPr>
          </a:p>
          <a:p>
            <a:r>
              <a:rPr lang="en-US" b="1" i="0" dirty="0">
                <a:solidFill>
                  <a:srgbClr val="363636"/>
                </a:solidFill>
                <a:effectLst/>
                <a:latin typeface="Arial" panose="020B0604020202020204" pitchFamily="34" charset="0"/>
              </a:rPr>
              <a:t>Central Banks</a:t>
            </a:r>
            <a:r>
              <a:rPr lang="en-US" b="0" i="0" dirty="0">
                <a:solidFill>
                  <a:srgbClr val="363636"/>
                </a:solidFill>
                <a:effectLst/>
                <a:latin typeface="Arial" panose="020B0604020202020204" pitchFamily="34" charset="0"/>
              </a:rPr>
              <a:t>: </a:t>
            </a:r>
            <a:r>
              <a:rPr lang="en-US" b="0" i="0" dirty="0">
                <a:solidFill>
                  <a:srgbClr val="404040"/>
                </a:solidFill>
                <a:effectLst/>
                <a:latin typeface="knowledge-regular"/>
              </a:rPr>
              <a:t>The Bank for International Settlements, a forum for central banks, the Bank of Spain, Germany's Bundesbank and the European Central Bank said their experimental Gaia AI project was used to </a:t>
            </a:r>
            <a:r>
              <a:rPr lang="en-US" b="0" i="0" dirty="0" err="1">
                <a:solidFill>
                  <a:srgbClr val="404040"/>
                </a:solidFill>
                <a:effectLst/>
                <a:latin typeface="knowledge-regular"/>
              </a:rPr>
              <a:t>analyse</a:t>
            </a:r>
            <a:r>
              <a:rPr lang="en-US" b="0" i="0" dirty="0">
                <a:solidFill>
                  <a:srgbClr val="404040"/>
                </a:solidFill>
                <a:effectLst/>
                <a:latin typeface="knowledge-regular"/>
              </a:rPr>
              <a:t> company disclosures on carbon emissions, green bond issuance and voluntary net-zero commitments. Gaia was able to overcome differences in definitions and disclosure frameworks across jurisdictions to offer much-needed transparency, and make it easier to compare indicators on climate-related financial risks, the central banks said in a joint statement.</a:t>
            </a:r>
            <a:endParaRPr lang="en-US" b="0" i="0" dirty="0">
              <a:solidFill>
                <a:srgbClr val="363636"/>
              </a:solidFill>
              <a:effectLst/>
              <a:latin typeface="Arial" panose="020B0604020202020204" pitchFamily="34" charset="0"/>
            </a:endParaRPr>
          </a:p>
          <a:p>
            <a:endParaRPr lang="de-CH" dirty="0"/>
          </a:p>
        </p:txBody>
      </p:sp>
      <p:sp>
        <p:nvSpPr>
          <p:cNvPr id="4" name="Slide Number Placeholder 3"/>
          <p:cNvSpPr>
            <a:spLocks noGrp="1"/>
          </p:cNvSpPr>
          <p:nvPr>
            <p:ph type="sldNum" sz="quarter" idx="5"/>
          </p:nvPr>
        </p:nvSpPr>
        <p:spPr/>
        <p:txBody>
          <a:bodyPr/>
          <a:lstStyle/>
          <a:p>
            <a:fld id="{40561729-F2CB-4B98-B5F1-2456CF9A10EF}" type="slidenum">
              <a:rPr lang="de-DE" smtClean="0"/>
              <a:t>4</a:t>
            </a:fld>
            <a:endParaRPr lang="de-DE"/>
          </a:p>
        </p:txBody>
      </p:sp>
    </p:spTree>
    <p:extLst>
      <p:ext uri="{BB962C8B-B14F-4D97-AF65-F5344CB8AC3E}">
        <p14:creationId xmlns:p14="http://schemas.microsoft.com/office/powerpoint/2010/main" val="356445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https://www.youtube.com/watch?v=jspYKxFY7Sc&amp;ab_channel=TheTechBrain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https://www.youtube.com/watch?v=s1qf1jutvlI&amp;ab_channel=A14</a:t>
            </a:r>
          </a:p>
          <a:p>
            <a:endParaRPr lang="de-CH" dirty="0"/>
          </a:p>
        </p:txBody>
      </p:sp>
      <p:sp>
        <p:nvSpPr>
          <p:cNvPr id="4" name="Slide Number Placeholder 3"/>
          <p:cNvSpPr>
            <a:spLocks noGrp="1"/>
          </p:cNvSpPr>
          <p:nvPr>
            <p:ph type="sldNum" sz="quarter" idx="5"/>
          </p:nvPr>
        </p:nvSpPr>
        <p:spPr/>
        <p:txBody>
          <a:bodyPr/>
          <a:lstStyle/>
          <a:p>
            <a:fld id="{40561729-F2CB-4B98-B5F1-2456CF9A10EF}" type="slidenum">
              <a:rPr lang="de-DE" smtClean="0"/>
              <a:t>5</a:t>
            </a:fld>
            <a:endParaRPr lang="de-DE"/>
          </a:p>
        </p:txBody>
      </p:sp>
    </p:spTree>
    <p:extLst>
      <p:ext uri="{BB962C8B-B14F-4D97-AF65-F5344CB8AC3E}">
        <p14:creationId xmlns:p14="http://schemas.microsoft.com/office/powerpoint/2010/main" val="151217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hlinkClick r:id="rId3"/>
              </a:rPr>
              <a:t>Das Ende von Swiss Space Systems ist besiegelt | Handelszeitung</a:t>
            </a:r>
            <a:endParaRPr lang="de-CH" dirty="0"/>
          </a:p>
        </p:txBody>
      </p:sp>
      <p:sp>
        <p:nvSpPr>
          <p:cNvPr id="4" name="Slide Number Placeholder 3"/>
          <p:cNvSpPr>
            <a:spLocks noGrp="1"/>
          </p:cNvSpPr>
          <p:nvPr>
            <p:ph type="sldNum" sz="quarter" idx="5"/>
          </p:nvPr>
        </p:nvSpPr>
        <p:spPr/>
        <p:txBody>
          <a:bodyPr/>
          <a:lstStyle/>
          <a:p>
            <a:fld id="{40561729-F2CB-4B98-B5F1-2456CF9A10EF}" type="slidenum">
              <a:rPr lang="de-DE" smtClean="0"/>
              <a:t>8</a:t>
            </a:fld>
            <a:endParaRPr lang="de-DE"/>
          </a:p>
        </p:txBody>
      </p:sp>
    </p:spTree>
    <p:extLst>
      <p:ext uri="{BB962C8B-B14F-4D97-AF65-F5344CB8AC3E}">
        <p14:creationId xmlns:p14="http://schemas.microsoft.com/office/powerpoint/2010/main" val="2212794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Two US lawyers fined for submitting fake court citations from ChatGPT | ChatGPT | The Guardian</a:t>
            </a:r>
            <a:endParaRPr lang="en-US" dirty="0"/>
          </a:p>
          <a:p>
            <a:r>
              <a:rPr lang="en-US" dirty="0">
                <a:hlinkClick r:id="rId4"/>
              </a:rPr>
              <a:t>ChatGPT falsely accused a mayor of bribery when he was actually the whistleblower—now he wants to sue in what could be the first defamation case against a bot (yahoo.com)</a:t>
            </a:r>
            <a:endParaRPr lang="en-US" dirty="0"/>
          </a:p>
          <a:p>
            <a:endParaRPr lang="de-CH" dirty="0"/>
          </a:p>
        </p:txBody>
      </p:sp>
      <p:sp>
        <p:nvSpPr>
          <p:cNvPr id="4" name="Slide Number Placeholder 3"/>
          <p:cNvSpPr>
            <a:spLocks noGrp="1"/>
          </p:cNvSpPr>
          <p:nvPr>
            <p:ph type="sldNum" sz="quarter" idx="5"/>
          </p:nvPr>
        </p:nvSpPr>
        <p:spPr/>
        <p:txBody>
          <a:bodyPr/>
          <a:lstStyle/>
          <a:p>
            <a:fld id="{40561729-F2CB-4B98-B5F1-2456CF9A10EF}" type="slidenum">
              <a:rPr lang="de-DE" smtClean="0"/>
              <a:t>9</a:t>
            </a:fld>
            <a:endParaRPr lang="de-DE"/>
          </a:p>
        </p:txBody>
      </p:sp>
    </p:spTree>
    <p:extLst>
      <p:ext uri="{BB962C8B-B14F-4D97-AF65-F5344CB8AC3E}">
        <p14:creationId xmlns:p14="http://schemas.microsoft.com/office/powerpoint/2010/main" val="4249609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slideMaster" Target="../slideMasters/slideMaster1.xml"/><Relationship Id="rId4"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hemeOverride" Target="../theme/themeOverride2.xml"/><Relationship Id="rId6" Type="http://schemas.openxmlformats.org/officeDocument/2006/relationships/image" Target="../media/image2.emf"/><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hemeOverride" Target="../theme/themeOverride25.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hemeOverride" Target="../theme/themeOverride26.xml"/><Relationship Id="rId6" Type="http://schemas.openxmlformats.org/officeDocument/2006/relationships/image" Target="../media/image2.emf"/><Relationship Id="rId5" Type="http://schemas.openxmlformats.org/officeDocument/2006/relationships/slideMaster" Target="../slideMasters/slideMaster2.xml"/><Relationship Id="rId4" Type="http://schemas.openxmlformats.org/officeDocument/2006/relationships/tags" Target="../tags/tag26.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hemeOverride" Target="../theme/themeOverride27.xml"/><Relationship Id="rId6" Type="http://schemas.openxmlformats.org/officeDocument/2006/relationships/image" Target="../media/image2.emf"/><Relationship Id="rId5" Type="http://schemas.openxmlformats.org/officeDocument/2006/relationships/slideMaster" Target="../slideMasters/slideMaster2.xml"/><Relationship Id="rId4"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hemeOverride" Target="../theme/themeOverride28.xml"/><Relationship Id="rId6" Type="http://schemas.openxmlformats.org/officeDocument/2006/relationships/image" Target="../media/image2.emf"/><Relationship Id="rId5" Type="http://schemas.openxmlformats.org/officeDocument/2006/relationships/slideMaster" Target="../slideMasters/slideMaster2.xml"/><Relationship Id="rId4"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hemeOverride" Target="../theme/themeOverride3.xml"/><Relationship Id="rId6" Type="http://schemas.openxmlformats.org/officeDocument/2006/relationships/image" Target="../media/image2.emf"/><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hemeOverride" Target="../theme/themeOverride29.xml"/><Relationship Id="rId6" Type="http://schemas.openxmlformats.org/officeDocument/2006/relationships/image" Target="../media/image2.emf"/><Relationship Id="rId5" Type="http://schemas.openxmlformats.org/officeDocument/2006/relationships/slideMaster" Target="../slideMasters/slideMaster2.xml"/><Relationship Id="rId4" Type="http://schemas.openxmlformats.org/officeDocument/2006/relationships/tags" Target="../tags/tag3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4.xml"/><Relationship Id="rId6" Type="http://schemas.openxmlformats.org/officeDocument/2006/relationships/image" Target="../media/image2.emf"/><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hemeOverride" Target="../theme/themeOverride50.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mit Bild" preserve="1" userDrawn="1">
  <p:cSld name="Titelfolie mit Bild">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4" y="549276"/>
            <a:ext cx="10766425" cy="1436279"/>
          </a:xfrm>
        </p:spPr>
        <p:txBody>
          <a:bodyPr anchor="b"/>
          <a:lstStyle>
            <a:lvl1pPr algn="l">
              <a:lnSpc>
                <a:spcPct val="100000"/>
              </a:lnSpc>
              <a:defRPr sz="4800">
                <a:solidFill>
                  <a:schemeClr val="accent1"/>
                </a:solidFill>
              </a:defRPr>
            </a:lvl1pPr>
          </a:lstStyle>
          <a:p>
            <a:r>
              <a:rPr lang="de-CH"/>
              <a:t>Mastertitelformat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3000">
                <a:solidFill>
                  <a:schemeClr val="accent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Master-Untertitelformat bearbeiten</a:t>
            </a:r>
          </a:p>
        </p:txBody>
      </p:sp>
      <p:sp>
        <p:nvSpPr>
          <p:cNvPr id="4" name="Datumsplatzhalter 3">
            <a:extLst>
              <a:ext uri="{FF2B5EF4-FFF2-40B4-BE49-F238E27FC236}">
                <a16:creationId xmlns:a16="http://schemas.microsoft.com/office/drawing/2014/main" id="{788675CA-0203-4523-8DF7-DFD6DAAE7371}"/>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sp>
        <p:nvSpPr>
          <p:cNvPr id="10" name="Status" hidden="1">
            <a:extLst>
              <a:ext uri="{FF2B5EF4-FFF2-40B4-BE49-F238E27FC236}">
                <a16:creationId xmlns:a16="http://schemas.microsoft.com/office/drawing/2014/main" id="{63F65880-6C9A-4528-A008-F62C23A45E5C}"/>
              </a:ext>
            </a:extLst>
          </p:cNvPr>
          <p:cNvSpPr/>
          <p:nvPr userDrawn="1">
            <p:custDataLst>
              <p:tags r:id="rId2"/>
            </p:custDataLst>
          </p:nvPr>
        </p:nvSpPr>
        <p:spPr>
          <a:xfrm>
            <a:off x="874712" y="0"/>
            <a:ext cx="1846717" cy="549275"/>
          </a:xfrm>
          <a:prstGeom prst="rect">
            <a:avLst/>
          </a:prstGeom>
          <a:solidFill>
            <a:srgbClr val="4F1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bg1"/>
                </a:solidFill>
              </a:rPr>
              <a:t>Entwurf</a:t>
            </a:r>
          </a:p>
        </p:txBody>
      </p:sp>
      <p:sp>
        <p:nvSpPr>
          <p:cNvPr id="11" name="Classification" hidden="1">
            <a:extLst>
              <a:ext uri="{FF2B5EF4-FFF2-40B4-BE49-F238E27FC236}">
                <a16:creationId xmlns:a16="http://schemas.microsoft.com/office/drawing/2014/main" id="{DADF445E-A156-464A-8ADA-F683EB8A022B}"/>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pic>
        <p:nvPicPr>
          <p:cNvPr id="7" name="Grafik 6">
            <a:extLst>
              <a:ext uri="{FF2B5EF4-FFF2-40B4-BE49-F238E27FC236}">
                <a16:creationId xmlns:a16="http://schemas.microsoft.com/office/drawing/2014/main" id="{84CB76EA-395E-4C0F-84A7-C40F85A012EE}"/>
              </a:ext>
            </a:extLst>
          </p:cNvPr>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342896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er Inhalte"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4"/>
            <a:ext cx="5437187" cy="2088000"/>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4" name="Inhaltsplatzhalter 3">
            <a:extLst>
              <a:ext uri="{FF2B5EF4-FFF2-40B4-BE49-F238E27FC236}">
                <a16:creationId xmlns:a16="http://schemas.microsoft.com/office/drawing/2014/main" id="{AA9791D4-3412-4738-9DA8-2DD7F3CB454E}"/>
              </a:ext>
            </a:extLst>
          </p:cNvPr>
          <p:cNvSpPr>
            <a:spLocks noGrp="1"/>
          </p:cNvSpPr>
          <p:nvPr>
            <p:ph sz="half" idx="2"/>
          </p:nvPr>
        </p:nvSpPr>
        <p:spPr>
          <a:xfrm>
            <a:off x="6203950" y="1700213"/>
            <a:ext cx="5437188" cy="2088001"/>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6F37853F-AE6C-42B0-8389-15191282AB3F}"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9" name="Inhaltsplatzhalter 2">
            <a:extLst>
              <a:ext uri="{FF2B5EF4-FFF2-40B4-BE49-F238E27FC236}">
                <a16:creationId xmlns:a16="http://schemas.microsoft.com/office/drawing/2014/main" id="{0B08D932-AA1E-4A3C-B0BB-0735813576E1}"/>
              </a:ext>
            </a:extLst>
          </p:cNvPr>
          <p:cNvSpPr>
            <a:spLocks noGrp="1"/>
          </p:cNvSpPr>
          <p:nvPr>
            <p:ph sz="half" idx="14"/>
          </p:nvPr>
        </p:nvSpPr>
        <p:spPr>
          <a:xfrm>
            <a:off x="550862" y="4035005"/>
            <a:ext cx="5437187" cy="2088000"/>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0" name="Inhaltsplatzhalter 3">
            <a:extLst>
              <a:ext uri="{FF2B5EF4-FFF2-40B4-BE49-F238E27FC236}">
                <a16:creationId xmlns:a16="http://schemas.microsoft.com/office/drawing/2014/main" id="{DE601D68-1840-450F-92E8-22E24F33C0E7}"/>
              </a:ext>
            </a:extLst>
          </p:cNvPr>
          <p:cNvSpPr>
            <a:spLocks noGrp="1"/>
          </p:cNvSpPr>
          <p:nvPr>
            <p:ph sz="half" idx="15"/>
          </p:nvPr>
        </p:nvSpPr>
        <p:spPr>
          <a:xfrm>
            <a:off x="6203950" y="4035600"/>
            <a:ext cx="5437188" cy="2088000"/>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329766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und Bild" preserve="1" userDrawn="1">
  <p:cSld name="Inhalt und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C2341118-006F-4523-A3DC-F52190A1BBCB}"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0" y="1700214"/>
            <a:ext cx="5437188" cy="4429125"/>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656569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halt und zwei Bilder" preserve="1" userDrawn="1">
  <p:cSld name="Inhalt und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A438A1A0-B137-4CCA-8DD4-8DCCF7B2A469}"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2" y="1700212"/>
            <a:ext cx="5437187"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5437187"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2084429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und drei Bilder" preserve="1" userDrawn="1">
  <p:cSld name="Inhalt und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A5C7B374-D5BC-4070-A849-B36F3941D38A}"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2" y="1700212"/>
            <a:ext cx="5437187"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2682000" cy="2178000"/>
          </a:xfrm>
        </p:spPr>
        <p:txBody>
          <a:bodyPr bIns="720000" anchor="ctr" anchorCtr="0"/>
          <a:lstStyle>
            <a:lvl1pPr marL="0" indent="0" algn="ctr">
              <a:buNone/>
              <a:defRPr/>
            </a:lvl1pPr>
          </a:lstStyle>
          <a:p>
            <a:r>
              <a:rPr lang="de-CH"/>
              <a:t>Bild durch Klicken auf Symbol hinzufügen</a:t>
            </a:r>
          </a:p>
        </p:txBody>
      </p:sp>
      <p:sp>
        <p:nvSpPr>
          <p:cNvPr id="10" name="Bildplatzhalter 7">
            <a:extLst>
              <a:ext uri="{FF2B5EF4-FFF2-40B4-BE49-F238E27FC236}">
                <a16:creationId xmlns:a16="http://schemas.microsoft.com/office/drawing/2014/main" id="{B0D874F9-6ECC-4A11-BA06-1E69C82BBF61}"/>
              </a:ext>
            </a:extLst>
          </p:cNvPr>
          <p:cNvSpPr>
            <a:spLocks noGrp="1"/>
          </p:cNvSpPr>
          <p:nvPr>
            <p:ph type="pic" sz="quarter" idx="16"/>
          </p:nvPr>
        </p:nvSpPr>
        <p:spPr>
          <a:xfrm>
            <a:off x="8955538" y="3949200"/>
            <a:ext cx="26820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82386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und vier Bilder" preserve="1" userDrawn="1">
  <p:cSld name="Inhalt und vier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C13FB940-D7C6-479C-B927-715FF9A6B457}"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49" y="1700213"/>
            <a:ext cx="2682000"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2682000" cy="2178000"/>
          </a:xfrm>
        </p:spPr>
        <p:txBody>
          <a:bodyPr bIns="720000" anchor="ctr" anchorCtr="0"/>
          <a:lstStyle>
            <a:lvl1pPr marL="0" indent="0" algn="ctr">
              <a:buNone/>
              <a:defRPr/>
            </a:lvl1pPr>
          </a:lstStyle>
          <a:p>
            <a:r>
              <a:rPr lang="de-CH"/>
              <a:t>Bild durch Klicken auf Symbol hinzufügen</a:t>
            </a:r>
          </a:p>
        </p:txBody>
      </p:sp>
      <p:sp>
        <p:nvSpPr>
          <p:cNvPr id="10" name="Bildplatzhalter 7">
            <a:extLst>
              <a:ext uri="{FF2B5EF4-FFF2-40B4-BE49-F238E27FC236}">
                <a16:creationId xmlns:a16="http://schemas.microsoft.com/office/drawing/2014/main" id="{B0D874F9-6ECC-4A11-BA06-1E69C82BBF61}"/>
              </a:ext>
            </a:extLst>
          </p:cNvPr>
          <p:cNvSpPr>
            <a:spLocks noGrp="1"/>
          </p:cNvSpPr>
          <p:nvPr>
            <p:ph type="pic" sz="quarter" idx="16"/>
          </p:nvPr>
        </p:nvSpPr>
        <p:spPr>
          <a:xfrm>
            <a:off x="8955538" y="3949200"/>
            <a:ext cx="2682000" cy="21780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8955537" y="1700213"/>
            <a:ext cx="26820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1934080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rei Inhalte mit Bilder" preserve="1" userDrawn="1">
  <p:cSld name="Drei Inhalte mit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908A0F45-20EE-493D-8C20-EFD7BB2E0D6C}"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2" y="1705439"/>
            <a:ext cx="3600000" cy="2214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8038800" y="1700213"/>
            <a:ext cx="3600000" cy="22140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4294800" y="1700213"/>
            <a:ext cx="3600000" cy="2214000"/>
          </a:xfrm>
        </p:spPr>
        <p:txBody>
          <a:bodyPr bIns="720000" anchor="ctr" anchorCtr="0"/>
          <a:lstStyle>
            <a:lvl1pPr marL="0" indent="0" algn="ctr">
              <a:buNone/>
              <a:defRPr/>
            </a:lvl1pPr>
          </a:lstStyle>
          <a:p>
            <a:r>
              <a:rPr lang="de-CH"/>
              <a:t>Bild durch Klicken auf Symbol hinzufügen</a:t>
            </a:r>
          </a:p>
        </p:txBody>
      </p:sp>
      <p:sp>
        <p:nvSpPr>
          <p:cNvPr id="13" name="Textplatzhalter 12">
            <a:extLst>
              <a:ext uri="{FF2B5EF4-FFF2-40B4-BE49-F238E27FC236}">
                <a16:creationId xmlns:a16="http://schemas.microsoft.com/office/drawing/2014/main" id="{4D1319A2-823D-4953-8AB3-CA6298559EF4}"/>
              </a:ext>
            </a:extLst>
          </p:cNvPr>
          <p:cNvSpPr>
            <a:spLocks noGrp="1"/>
          </p:cNvSpPr>
          <p:nvPr>
            <p:ph type="body" sz="quarter" idx="18"/>
          </p:nvPr>
        </p:nvSpPr>
        <p:spPr bwMode="gray">
          <a:xfrm>
            <a:off x="550800" y="3923926"/>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200"/>
            </a:lvl5pPr>
            <a:lvl6pPr marL="1035450" indent="-171450">
              <a:buFont typeface="Symbol" panose="05050102010706020507" pitchFamily="18" charset="2"/>
              <a:buChar char="-"/>
              <a:defRPr sz="1200"/>
            </a:lvl6pPr>
            <a:lvl7pPr>
              <a:defRPr sz="1200"/>
            </a:lvl7pPr>
            <a:lvl8pPr>
              <a:defRPr sz="1200"/>
            </a:lvl8pPr>
            <a:lvl9pPr>
              <a:defRPr sz="12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4" name="Textplatzhalter 12">
            <a:extLst>
              <a:ext uri="{FF2B5EF4-FFF2-40B4-BE49-F238E27FC236}">
                <a16:creationId xmlns:a16="http://schemas.microsoft.com/office/drawing/2014/main" id="{1143531D-46D2-440A-BDB8-854A0B874E3D}"/>
              </a:ext>
            </a:extLst>
          </p:cNvPr>
          <p:cNvSpPr>
            <a:spLocks noGrp="1"/>
          </p:cNvSpPr>
          <p:nvPr>
            <p:ph type="body" sz="quarter" idx="19"/>
          </p:nvPr>
        </p:nvSpPr>
        <p:spPr bwMode="gray">
          <a:xfrm>
            <a:off x="4294800" y="3923927"/>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200"/>
            </a:lvl5pPr>
            <a:lvl6pPr>
              <a:defRPr sz="1200"/>
            </a:lvl6pPr>
            <a:lvl7pPr>
              <a:defRPr sz="1200"/>
            </a:lvl7pPr>
            <a:lvl8pPr>
              <a:defRPr sz="1200"/>
            </a:lvl8pPr>
            <a:lvl9pPr>
              <a:defRPr sz="12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5" name="Textplatzhalter 12">
            <a:extLst>
              <a:ext uri="{FF2B5EF4-FFF2-40B4-BE49-F238E27FC236}">
                <a16:creationId xmlns:a16="http://schemas.microsoft.com/office/drawing/2014/main" id="{96367153-93A1-4C02-A4DB-8A7A78FBC922}"/>
              </a:ext>
            </a:extLst>
          </p:cNvPr>
          <p:cNvSpPr>
            <a:spLocks noGrp="1"/>
          </p:cNvSpPr>
          <p:nvPr>
            <p:ph type="body" sz="quarter" idx="20"/>
          </p:nvPr>
        </p:nvSpPr>
        <p:spPr bwMode="gray">
          <a:xfrm>
            <a:off x="8038800" y="3924000"/>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200"/>
            </a:lvl5pPr>
            <a:lvl6pPr>
              <a:defRPr sz="1200"/>
            </a:lvl6pPr>
            <a:lvl7pPr>
              <a:defRPr sz="1200"/>
            </a:lvl7pPr>
            <a:lvl8pPr>
              <a:defRPr sz="1200"/>
            </a:lvl8pPr>
            <a:lvl9pPr>
              <a:defRPr sz="12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2201934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ht Bilder" preserve="1" userDrawn="1">
  <p:cSld name="Acht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32EB8332-7D46-482F-8FFC-CA3E0A7E1951}"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2" y="1705439"/>
            <a:ext cx="2718000" cy="18612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130800" y="1705439"/>
            <a:ext cx="2718000" cy="18612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3339900" y="1705439"/>
            <a:ext cx="2718000" cy="1861200"/>
          </a:xfrm>
        </p:spPr>
        <p:txBody>
          <a:bodyPr bIns="720000" anchor="ctr" anchorCtr="0"/>
          <a:lstStyle>
            <a:lvl1pPr marL="0" indent="0" algn="ctr">
              <a:buNone/>
              <a:defRPr/>
            </a:lvl1pPr>
          </a:lstStyle>
          <a:p>
            <a:r>
              <a:rPr lang="de-CH"/>
              <a:t>Bild durch Klicken auf Symbol hinzufügen</a:t>
            </a:r>
          </a:p>
        </p:txBody>
      </p:sp>
      <p:sp>
        <p:nvSpPr>
          <p:cNvPr id="13" name="Textplatzhalter 12">
            <a:extLst>
              <a:ext uri="{FF2B5EF4-FFF2-40B4-BE49-F238E27FC236}">
                <a16:creationId xmlns:a16="http://schemas.microsoft.com/office/drawing/2014/main" id="{4D1319A2-823D-4953-8AB3-CA6298559EF4}"/>
              </a:ext>
            </a:extLst>
          </p:cNvPr>
          <p:cNvSpPr>
            <a:spLocks noGrp="1"/>
          </p:cNvSpPr>
          <p:nvPr>
            <p:ph type="body" sz="quarter" idx="18"/>
          </p:nvPr>
        </p:nvSpPr>
        <p:spPr bwMode="gray">
          <a:xfrm>
            <a:off x="55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16" name="Bildplatzhalter 7">
            <a:extLst>
              <a:ext uri="{FF2B5EF4-FFF2-40B4-BE49-F238E27FC236}">
                <a16:creationId xmlns:a16="http://schemas.microsoft.com/office/drawing/2014/main" id="{956FCFBA-539B-408B-BFC9-3B9CA0AFBEFC}"/>
              </a:ext>
            </a:extLst>
          </p:cNvPr>
          <p:cNvSpPr>
            <a:spLocks noGrp="1"/>
          </p:cNvSpPr>
          <p:nvPr>
            <p:ph type="pic" sz="quarter" idx="21"/>
          </p:nvPr>
        </p:nvSpPr>
        <p:spPr>
          <a:xfrm>
            <a:off x="8920800" y="1705439"/>
            <a:ext cx="2718000" cy="1861200"/>
          </a:xfrm>
        </p:spPr>
        <p:txBody>
          <a:bodyPr bIns="720000" anchor="ctr" anchorCtr="0"/>
          <a:lstStyle>
            <a:lvl1pPr marL="0" indent="0" algn="ctr">
              <a:buNone/>
              <a:defRPr/>
            </a:lvl1pPr>
          </a:lstStyle>
          <a:p>
            <a:r>
              <a:rPr lang="de-CH"/>
              <a:t>Bild durch Klicken auf Symbol hinzufügen</a:t>
            </a:r>
          </a:p>
        </p:txBody>
      </p:sp>
      <p:sp>
        <p:nvSpPr>
          <p:cNvPr id="17" name="Bildplatzhalter 7">
            <a:extLst>
              <a:ext uri="{FF2B5EF4-FFF2-40B4-BE49-F238E27FC236}">
                <a16:creationId xmlns:a16="http://schemas.microsoft.com/office/drawing/2014/main" id="{DC82AB4C-EF1C-4DBF-9686-E66502EFE6E8}"/>
              </a:ext>
            </a:extLst>
          </p:cNvPr>
          <p:cNvSpPr>
            <a:spLocks noGrp="1"/>
          </p:cNvSpPr>
          <p:nvPr>
            <p:ph type="pic" sz="quarter" idx="22"/>
          </p:nvPr>
        </p:nvSpPr>
        <p:spPr>
          <a:xfrm>
            <a:off x="550925" y="3949200"/>
            <a:ext cx="2718000" cy="1861200"/>
          </a:xfrm>
        </p:spPr>
        <p:txBody>
          <a:bodyPr bIns="720000" anchor="ctr" anchorCtr="0"/>
          <a:lstStyle>
            <a:lvl1pPr marL="0" indent="0" algn="ctr">
              <a:buNone/>
              <a:defRPr/>
            </a:lvl1pPr>
          </a:lstStyle>
          <a:p>
            <a:r>
              <a:rPr lang="de-CH"/>
              <a:t>Bild durch Klicken auf Symbol hinzufügen</a:t>
            </a:r>
          </a:p>
        </p:txBody>
      </p:sp>
      <p:sp>
        <p:nvSpPr>
          <p:cNvPr id="18" name="Bildplatzhalter 7">
            <a:extLst>
              <a:ext uri="{FF2B5EF4-FFF2-40B4-BE49-F238E27FC236}">
                <a16:creationId xmlns:a16="http://schemas.microsoft.com/office/drawing/2014/main" id="{7504C2DF-40B9-42E9-9B35-7AE061825EDB}"/>
              </a:ext>
            </a:extLst>
          </p:cNvPr>
          <p:cNvSpPr>
            <a:spLocks noGrp="1"/>
          </p:cNvSpPr>
          <p:nvPr>
            <p:ph type="pic" sz="quarter" idx="23"/>
          </p:nvPr>
        </p:nvSpPr>
        <p:spPr>
          <a:xfrm>
            <a:off x="8920800" y="3949200"/>
            <a:ext cx="2718000" cy="1861200"/>
          </a:xfrm>
        </p:spPr>
        <p:txBody>
          <a:bodyPr bIns="720000" anchor="ctr" anchorCtr="0"/>
          <a:lstStyle>
            <a:lvl1pPr marL="0" indent="0" algn="ctr">
              <a:buNone/>
              <a:defRPr/>
            </a:lvl1pPr>
          </a:lstStyle>
          <a:p>
            <a:r>
              <a:rPr lang="de-CH"/>
              <a:t>Bild durch Klicken auf Symbol hinzufügen</a:t>
            </a:r>
          </a:p>
        </p:txBody>
      </p:sp>
      <p:sp>
        <p:nvSpPr>
          <p:cNvPr id="19" name="Bildplatzhalter 7">
            <a:extLst>
              <a:ext uri="{FF2B5EF4-FFF2-40B4-BE49-F238E27FC236}">
                <a16:creationId xmlns:a16="http://schemas.microsoft.com/office/drawing/2014/main" id="{7C5CB7B0-F9E2-4926-B55F-CF3A68B56971}"/>
              </a:ext>
            </a:extLst>
          </p:cNvPr>
          <p:cNvSpPr>
            <a:spLocks noGrp="1"/>
          </p:cNvSpPr>
          <p:nvPr>
            <p:ph type="pic" sz="quarter" idx="24"/>
          </p:nvPr>
        </p:nvSpPr>
        <p:spPr>
          <a:xfrm>
            <a:off x="6130800" y="3949200"/>
            <a:ext cx="2718000" cy="1861200"/>
          </a:xfrm>
        </p:spPr>
        <p:txBody>
          <a:bodyPr bIns="720000" anchor="ctr" anchorCtr="0"/>
          <a:lstStyle>
            <a:lvl1pPr marL="0" indent="0" algn="ctr">
              <a:buNone/>
              <a:defRPr/>
            </a:lvl1pPr>
          </a:lstStyle>
          <a:p>
            <a:r>
              <a:rPr lang="de-CH"/>
              <a:t>Bild durch Klicken auf Symbol hinzufügen</a:t>
            </a:r>
          </a:p>
        </p:txBody>
      </p:sp>
      <p:sp>
        <p:nvSpPr>
          <p:cNvPr id="20" name="Bildplatzhalter 7">
            <a:extLst>
              <a:ext uri="{FF2B5EF4-FFF2-40B4-BE49-F238E27FC236}">
                <a16:creationId xmlns:a16="http://schemas.microsoft.com/office/drawing/2014/main" id="{BBF7F6B5-426C-407F-A337-FE7EB17D393C}"/>
              </a:ext>
            </a:extLst>
          </p:cNvPr>
          <p:cNvSpPr>
            <a:spLocks noGrp="1"/>
          </p:cNvSpPr>
          <p:nvPr>
            <p:ph type="pic" sz="quarter" idx="25"/>
          </p:nvPr>
        </p:nvSpPr>
        <p:spPr>
          <a:xfrm>
            <a:off x="3339838" y="3949200"/>
            <a:ext cx="2718000" cy="1861200"/>
          </a:xfrm>
        </p:spPr>
        <p:txBody>
          <a:bodyPr bIns="720000" anchor="ctr" anchorCtr="0"/>
          <a:lstStyle>
            <a:lvl1pPr marL="0" indent="0" algn="ctr">
              <a:buNone/>
              <a:defRPr/>
            </a:lvl1pPr>
          </a:lstStyle>
          <a:p>
            <a:r>
              <a:rPr lang="de-CH"/>
              <a:t>Bild durch Klicken auf Symbol hinzufügen</a:t>
            </a:r>
          </a:p>
        </p:txBody>
      </p:sp>
      <p:sp>
        <p:nvSpPr>
          <p:cNvPr id="21" name="Textplatzhalter 12">
            <a:extLst>
              <a:ext uri="{FF2B5EF4-FFF2-40B4-BE49-F238E27FC236}">
                <a16:creationId xmlns:a16="http://schemas.microsoft.com/office/drawing/2014/main" id="{E43524C2-3938-449B-987E-44E560350CB7}"/>
              </a:ext>
            </a:extLst>
          </p:cNvPr>
          <p:cNvSpPr>
            <a:spLocks noGrp="1"/>
          </p:cNvSpPr>
          <p:nvPr>
            <p:ph type="body" sz="quarter" idx="26"/>
          </p:nvPr>
        </p:nvSpPr>
        <p:spPr bwMode="gray">
          <a:xfrm>
            <a:off x="892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2" name="Textplatzhalter 12">
            <a:extLst>
              <a:ext uri="{FF2B5EF4-FFF2-40B4-BE49-F238E27FC236}">
                <a16:creationId xmlns:a16="http://schemas.microsoft.com/office/drawing/2014/main" id="{DEFBCCD8-9901-4D45-8D35-F4FA00825C57}"/>
              </a:ext>
            </a:extLst>
          </p:cNvPr>
          <p:cNvSpPr>
            <a:spLocks noGrp="1"/>
          </p:cNvSpPr>
          <p:nvPr>
            <p:ph type="body" sz="quarter" idx="27"/>
          </p:nvPr>
        </p:nvSpPr>
        <p:spPr bwMode="gray">
          <a:xfrm>
            <a:off x="613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3" name="Textplatzhalter 12">
            <a:extLst>
              <a:ext uri="{FF2B5EF4-FFF2-40B4-BE49-F238E27FC236}">
                <a16:creationId xmlns:a16="http://schemas.microsoft.com/office/drawing/2014/main" id="{236F0B01-9E7D-4379-B7C1-A2AE571B5BA3}"/>
              </a:ext>
            </a:extLst>
          </p:cNvPr>
          <p:cNvSpPr>
            <a:spLocks noGrp="1"/>
          </p:cNvSpPr>
          <p:nvPr>
            <p:ph type="body" sz="quarter" idx="28"/>
          </p:nvPr>
        </p:nvSpPr>
        <p:spPr bwMode="gray">
          <a:xfrm>
            <a:off x="3339838"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4" name="Textplatzhalter 12">
            <a:extLst>
              <a:ext uri="{FF2B5EF4-FFF2-40B4-BE49-F238E27FC236}">
                <a16:creationId xmlns:a16="http://schemas.microsoft.com/office/drawing/2014/main" id="{78EF04A9-77E8-44FF-B618-F98E601FE669}"/>
              </a:ext>
            </a:extLst>
          </p:cNvPr>
          <p:cNvSpPr>
            <a:spLocks noGrp="1"/>
          </p:cNvSpPr>
          <p:nvPr>
            <p:ph type="body" sz="quarter" idx="29"/>
          </p:nvPr>
        </p:nvSpPr>
        <p:spPr bwMode="gray">
          <a:xfrm>
            <a:off x="8920800"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5" name="Textplatzhalter 12">
            <a:extLst>
              <a:ext uri="{FF2B5EF4-FFF2-40B4-BE49-F238E27FC236}">
                <a16:creationId xmlns:a16="http://schemas.microsoft.com/office/drawing/2014/main" id="{19E4DD5E-637F-4840-8FD0-5EDEDA0E337A}"/>
              </a:ext>
            </a:extLst>
          </p:cNvPr>
          <p:cNvSpPr>
            <a:spLocks noGrp="1"/>
          </p:cNvSpPr>
          <p:nvPr>
            <p:ph type="body" sz="quarter" idx="30"/>
          </p:nvPr>
        </p:nvSpPr>
        <p:spPr bwMode="gray">
          <a:xfrm>
            <a:off x="6130800"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6" name="Textplatzhalter 12">
            <a:extLst>
              <a:ext uri="{FF2B5EF4-FFF2-40B4-BE49-F238E27FC236}">
                <a16:creationId xmlns:a16="http://schemas.microsoft.com/office/drawing/2014/main" id="{9F0C650F-6688-48F4-80BE-F8BE37E3AA89}"/>
              </a:ext>
            </a:extLst>
          </p:cNvPr>
          <p:cNvSpPr>
            <a:spLocks noGrp="1"/>
          </p:cNvSpPr>
          <p:nvPr>
            <p:ph type="body" sz="quarter" idx="31"/>
          </p:nvPr>
        </p:nvSpPr>
        <p:spPr bwMode="gray">
          <a:xfrm>
            <a:off x="3339776"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
        <p:nvSpPr>
          <p:cNvPr id="27" name="Textplatzhalter 12">
            <a:extLst>
              <a:ext uri="{FF2B5EF4-FFF2-40B4-BE49-F238E27FC236}">
                <a16:creationId xmlns:a16="http://schemas.microsoft.com/office/drawing/2014/main" id="{8BD9DAEF-3739-4D9A-8E81-00625332EC8D}"/>
              </a:ext>
            </a:extLst>
          </p:cNvPr>
          <p:cNvSpPr>
            <a:spLocks noGrp="1"/>
          </p:cNvSpPr>
          <p:nvPr>
            <p:ph type="body" sz="quarter" idx="32"/>
          </p:nvPr>
        </p:nvSpPr>
        <p:spPr bwMode="gray">
          <a:xfrm>
            <a:off x="550863"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Mastertextformat bearbeiten</a:t>
            </a:r>
          </a:p>
        </p:txBody>
      </p:sp>
    </p:spTree>
    <p:extLst>
      <p:ext uri="{BB962C8B-B14F-4D97-AF65-F5344CB8AC3E}">
        <p14:creationId xmlns:p14="http://schemas.microsoft.com/office/powerpoint/2010/main" val="463981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ier Bilder" preserve="1" userDrawn="1">
  <p:cSld name="Vier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B351EB77-DA20-456A-BD35-144182AD92D1}"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3" y="1700213"/>
            <a:ext cx="7012800" cy="2178000"/>
          </a:xfrm>
        </p:spPr>
        <p:txBody>
          <a:bodyPr bIns="720000" anchor="ctr" anchorCtr="0"/>
          <a:lstStyle>
            <a:lvl1pPr marL="0" indent="0" algn="ctr">
              <a:buNone/>
              <a:defRPr/>
            </a:lvl1pPr>
          </a:lstStyle>
          <a:p>
            <a:r>
              <a:rPr lang="de-CH"/>
              <a:t>Bild durch Klicken auf Symbol hinzufügen</a:t>
            </a:r>
          </a:p>
        </p:txBody>
      </p:sp>
      <p:sp>
        <p:nvSpPr>
          <p:cNvPr id="17" name="Bildplatzhalter 7">
            <a:extLst>
              <a:ext uri="{FF2B5EF4-FFF2-40B4-BE49-F238E27FC236}">
                <a16:creationId xmlns:a16="http://schemas.microsoft.com/office/drawing/2014/main" id="{DC82AB4C-EF1C-4DBF-9686-E66502EFE6E8}"/>
              </a:ext>
            </a:extLst>
          </p:cNvPr>
          <p:cNvSpPr>
            <a:spLocks noGrp="1"/>
          </p:cNvSpPr>
          <p:nvPr>
            <p:ph type="pic" sz="quarter" idx="22"/>
          </p:nvPr>
        </p:nvSpPr>
        <p:spPr>
          <a:xfrm>
            <a:off x="7632000" y="1700213"/>
            <a:ext cx="4006800" cy="2178000"/>
          </a:xfrm>
        </p:spPr>
        <p:txBody>
          <a:bodyPr bIns="720000" anchor="ctr" anchorCtr="0"/>
          <a:lstStyle>
            <a:lvl1pPr marL="0" indent="0" algn="ctr">
              <a:buNone/>
              <a:defRPr/>
            </a:lvl1pPr>
          </a:lstStyle>
          <a:p>
            <a:r>
              <a:rPr lang="de-CH"/>
              <a:t>Bild durch Klicken auf Symbol hinzufügen</a:t>
            </a:r>
          </a:p>
        </p:txBody>
      </p:sp>
      <p:sp>
        <p:nvSpPr>
          <p:cNvPr id="18" name="Bildplatzhalter 7">
            <a:extLst>
              <a:ext uri="{FF2B5EF4-FFF2-40B4-BE49-F238E27FC236}">
                <a16:creationId xmlns:a16="http://schemas.microsoft.com/office/drawing/2014/main" id="{7504C2DF-40B9-42E9-9B35-7AE061825EDB}"/>
              </a:ext>
            </a:extLst>
          </p:cNvPr>
          <p:cNvSpPr>
            <a:spLocks noGrp="1"/>
          </p:cNvSpPr>
          <p:nvPr>
            <p:ph type="pic" sz="quarter" idx="23"/>
          </p:nvPr>
        </p:nvSpPr>
        <p:spPr>
          <a:xfrm>
            <a:off x="5605200" y="3949200"/>
            <a:ext cx="6037200" cy="2178000"/>
          </a:xfrm>
        </p:spPr>
        <p:txBody>
          <a:bodyPr bIns="720000" anchor="ctr" anchorCtr="0"/>
          <a:lstStyle>
            <a:lvl1pPr marL="0" indent="0" algn="ctr">
              <a:buNone/>
              <a:defRPr/>
            </a:lvl1pPr>
          </a:lstStyle>
          <a:p>
            <a:r>
              <a:rPr lang="de-CH"/>
              <a:t>Bild durch Klicken auf Symbol hinzufügen</a:t>
            </a:r>
          </a:p>
        </p:txBody>
      </p:sp>
      <p:sp>
        <p:nvSpPr>
          <p:cNvPr id="20" name="Bildplatzhalter 7">
            <a:extLst>
              <a:ext uri="{FF2B5EF4-FFF2-40B4-BE49-F238E27FC236}">
                <a16:creationId xmlns:a16="http://schemas.microsoft.com/office/drawing/2014/main" id="{BBF7F6B5-426C-407F-A337-FE7EB17D393C}"/>
              </a:ext>
            </a:extLst>
          </p:cNvPr>
          <p:cNvSpPr>
            <a:spLocks noGrp="1"/>
          </p:cNvSpPr>
          <p:nvPr>
            <p:ph type="pic" sz="quarter" idx="25"/>
          </p:nvPr>
        </p:nvSpPr>
        <p:spPr>
          <a:xfrm>
            <a:off x="550863" y="3949200"/>
            <a:ext cx="49824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3735707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Vollbildfolie" preserve="1" userDrawn="1">
  <p:cSld name="Vollbildfolie">
    <p:bg>
      <p:bgPr>
        <a:solidFill>
          <a:schemeClr val="tx2">
            <a:alpha val="30000"/>
          </a:schemeClr>
        </a:solidFill>
        <a:effectLst/>
      </p:bgPr>
    </p:bg>
    <p:spTree>
      <p:nvGrpSpPr>
        <p:cNvPr id="1" name=""/>
        <p:cNvGrpSpPr/>
        <p:nvPr/>
      </p:nvGrpSpPr>
      <p:grpSpPr>
        <a:xfrm>
          <a:off x="0" y="0"/>
          <a:ext cx="0" cy="0"/>
          <a:chOff x="0" y="0"/>
          <a:chExt cx="0" cy="0"/>
        </a:xfrm>
      </p:grpSpPr>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0" y="0"/>
            <a:ext cx="12192000" cy="6858000"/>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lvl1pPr>
              <a:defRPr>
                <a:solidFill>
                  <a:schemeClr val="bg1"/>
                </a:solidFill>
              </a:defRPr>
            </a:lvl1pPr>
          </a:lstStyle>
          <a:p>
            <a:r>
              <a:rPr lang="de-CH"/>
              <a:t>Mastertitelformat bearbeiten</a:t>
            </a:r>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bg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5" name="Subtitle" hidden="1">
            <a:extLst>
              <a:ext uri="{FF2B5EF4-FFF2-40B4-BE49-F238E27FC236}">
                <a16:creationId xmlns:a16="http://schemas.microsoft.com/office/drawing/2014/main" id="{B56058F5-4E8E-416C-9A06-D775EE447EA1}"/>
              </a:ext>
            </a:extLst>
          </p:cNvPr>
          <p:cNvSpPr txBox="1">
            <a:spLocks/>
          </p:cNvSpPr>
          <p:nvPr userDrawn="1">
            <p:custDataLst>
              <p:tags r:id="rId2"/>
            </p:custDataLst>
          </p:nvPr>
        </p:nvSpPr>
        <p:spPr>
          <a:xfrm>
            <a:off x="550863" y="854021"/>
            <a:ext cx="11090275" cy="596955"/>
          </a:xfrm>
          <a:prstGeom prst="rect">
            <a:avLst/>
          </a:prstGeom>
          <a:noFill/>
        </p:spPr>
        <p:txBody>
          <a:bodyPr wrap="square" lIns="0" tIns="0" rIns="0" bIns="0" rtlCol="0">
            <a:noAutofit/>
          </a:bodyPr>
          <a:lstStyle/>
          <a:p>
            <a:pPr algn="l"/>
            <a:r>
              <a:rPr lang="de-CH" sz="2600" err="1">
                <a:solidFill>
                  <a:schemeClr val="bg1"/>
                </a:solidFill>
                <a:latin typeface="Migrosbank Kievit Light" panose="02000503040000020004" pitchFamily="2" charset="0"/>
              </a:rPr>
              <a:t>Subtitle</a:t>
            </a:r>
            <a:r>
              <a:rPr lang="de-CH" sz="2600">
                <a:solidFill>
                  <a:schemeClr val="bg1"/>
                </a:solidFill>
                <a:latin typeface="Migrosbank Kievit Light" panose="02000503040000020004" pitchFamily="2" charset="0"/>
              </a:rPr>
              <a:t> </a:t>
            </a:r>
            <a:r>
              <a:rPr lang="de-CH" sz="2600" err="1">
                <a:solidFill>
                  <a:schemeClr val="bg1"/>
                </a:solidFill>
                <a:latin typeface="Migrosbank Kievit Light" panose="02000503040000020004" pitchFamily="2" charset="0"/>
              </a:rPr>
              <a:t>textbox</a:t>
            </a:r>
            <a:endParaRPr lang="de-CH" sz="2600">
              <a:solidFill>
                <a:schemeClr val="bg1"/>
              </a:solidFill>
              <a:latin typeface="Migrosbank Kievit Light" panose="02000503040000020004" pitchFamily="2" charset="0"/>
            </a:endParaRPr>
          </a:p>
        </p:txBody>
      </p:sp>
    </p:spTree>
    <p:extLst>
      <p:ext uri="{BB962C8B-B14F-4D97-AF65-F5344CB8AC3E}">
        <p14:creationId xmlns:p14="http://schemas.microsoft.com/office/powerpoint/2010/main" val="304380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ildfolie" preserve="1" userDrawn="1">
  <p:cSld name="Bildfolie">
    <p:spTree>
      <p:nvGrpSpPr>
        <p:cNvPr id="1" name=""/>
        <p:cNvGrpSpPr/>
        <p:nvPr/>
      </p:nvGrpSpPr>
      <p:grpSpPr>
        <a:xfrm>
          <a:off x="0" y="0"/>
          <a:ext cx="0" cy="0"/>
          <a:chOff x="0" y="0"/>
          <a:chExt cx="0" cy="0"/>
        </a:xfrm>
      </p:grpSpPr>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0" y="1700214"/>
            <a:ext cx="12192000" cy="5157785"/>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lvl1pPr>
              <a:defRPr>
                <a:solidFill>
                  <a:schemeClr val="accent1"/>
                </a:solidFill>
              </a:defRPr>
            </a:lvl1pPr>
          </a:lstStyle>
          <a:p>
            <a:r>
              <a:rPr lang="de-CH"/>
              <a:t>Mastertitelformat bearbeiten</a:t>
            </a:r>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
        <p:nvSpPr>
          <p:cNvPr id="5" name="Subtitle" hidden="1">
            <a:extLst>
              <a:ext uri="{FF2B5EF4-FFF2-40B4-BE49-F238E27FC236}">
                <a16:creationId xmlns:a16="http://schemas.microsoft.com/office/drawing/2014/main" id="{E9406353-A86A-4BDD-B08C-F69458289352}"/>
              </a:ext>
            </a:extLst>
          </p:cNvPr>
          <p:cNvSpPr txBox="1">
            <a:spLocks/>
          </p:cNvSpPr>
          <p:nvPr userDrawn="1">
            <p:custDataLst>
              <p:tags r:id="rId2"/>
            </p:custDataLst>
          </p:nvPr>
        </p:nvSpPr>
        <p:spPr>
          <a:xfrm>
            <a:off x="550863" y="854021"/>
            <a:ext cx="11090275" cy="596955"/>
          </a:xfrm>
          <a:prstGeom prst="rect">
            <a:avLst/>
          </a:prstGeom>
          <a:noFill/>
        </p:spPr>
        <p:txBody>
          <a:bodyPr wrap="square" lIns="0" tIns="0" rIns="0" bIns="0" rtlCol="0">
            <a:noAutofit/>
          </a:bodyPr>
          <a:lstStyle/>
          <a:p>
            <a:pPr algn="l"/>
            <a:r>
              <a:rPr lang="de-CH" sz="2600" err="1">
                <a:solidFill>
                  <a:schemeClr val="accent1"/>
                </a:solidFill>
                <a:latin typeface="Migrosbank Kievit Light" panose="02000503040000020004" pitchFamily="2" charset="0"/>
              </a:rPr>
              <a:t>Subtitle</a:t>
            </a:r>
            <a:r>
              <a:rPr lang="de-CH" sz="2600">
                <a:solidFill>
                  <a:schemeClr val="accent1"/>
                </a:solidFill>
                <a:latin typeface="Migrosbank Kievit Light" panose="02000503040000020004" pitchFamily="2" charset="0"/>
              </a:rPr>
              <a:t> </a:t>
            </a:r>
            <a:r>
              <a:rPr lang="de-CH" sz="2600" err="1">
                <a:solidFill>
                  <a:schemeClr val="accent1"/>
                </a:solidFill>
                <a:latin typeface="Migrosbank Kievit Light" panose="02000503040000020004" pitchFamily="2" charset="0"/>
              </a:rPr>
              <a:t>textbox</a:t>
            </a:r>
            <a:endParaRPr lang="de-CH" sz="2600">
              <a:solidFill>
                <a:schemeClr val="accent1"/>
              </a:solidFill>
              <a:latin typeface="Migrosbank Kievit Light" panose="02000503040000020004" pitchFamily="2" charset="0"/>
            </a:endParaRPr>
          </a:p>
        </p:txBody>
      </p:sp>
    </p:spTree>
    <p:extLst>
      <p:ext uri="{BB962C8B-B14F-4D97-AF65-F5344CB8AC3E}">
        <p14:creationId xmlns:p14="http://schemas.microsoft.com/office/powerpoint/2010/main" val="3949337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elfolie mit Bild weisse Schrift" preserve="1" userDrawn="1">
  <p:cSld name="Titelfolie mit Bild weisse Schrift">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4" y="549276"/>
            <a:ext cx="10766425" cy="1436279"/>
          </a:xfrm>
        </p:spPr>
        <p:txBody>
          <a:bodyPr anchor="b"/>
          <a:lstStyle>
            <a:lvl1pPr algn="l">
              <a:lnSpc>
                <a:spcPct val="100000"/>
              </a:lnSpc>
              <a:defRPr sz="4800">
                <a:solidFill>
                  <a:schemeClr val="bg1"/>
                </a:solidFill>
              </a:defRPr>
            </a:lvl1pPr>
          </a:lstStyle>
          <a:p>
            <a:r>
              <a:rPr lang="de-CH"/>
              <a:t>Mastertitelformat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3000">
                <a:solidFill>
                  <a:schemeClr val="bg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Master-Untertitelformat bearbeiten</a:t>
            </a:r>
          </a:p>
        </p:txBody>
      </p:sp>
      <p:sp>
        <p:nvSpPr>
          <p:cNvPr id="9" name="Status" hidden="1">
            <a:extLst>
              <a:ext uri="{FF2B5EF4-FFF2-40B4-BE49-F238E27FC236}">
                <a16:creationId xmlns:a16="http://schemas.microsoft.com/office/drawing/2014/main" id="{6D546504-DB05-4352-A548-CBA5A16AEE78}"/>
              </a:ext>
            </a:extLst>
          </p:cNvPr>
          <p:cNvSpPr/>
          <p:nvPr userDrawn="1">
            <p:custDataLst>
              <p:tags r:id="rId2"/>
            </p:custDataLst>
          </p:nvPr>
        </p:nvSpPr>
        <p:spPr>
          <a:xfrm>
            <a:off x="874712" y="0"/>
            <a:ext cx="1846717" cy="54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accent1"/>
                </a:solidFill>
              </a:rPr>
              <a:t>Entwurf</a:t>
            </a:r>
          </a:p>
        </p:txBody>
      </p:sp>
      <p:sp>
        <p:nvSpPr>
          <p:cNvPr id="11" name="Classification" hidden="1">
            <a:extLst>
              <a:ext uri="{FF2B5EF4-FFF2-40B4-BE49-F238E27FC236}">
                <a16:creationId xmlns:a16="http://schemas.microsoft.com/office/drawing/2014/main" id="{6851F25F-7103-4ADC-95ED-BE740276C799}"/>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sp>
        <p:nvSpPr>
          <p:cNvPr id="12" name="Datumsplatzhalter 3">
            <a:extLst>
              <a:ext uri="{FF2B5EF4-FFF2-40B4-BE49-F238E27FC236}">
                <a16:creationId xmlns:a16="http://schemas.microsoft.com/office/drawing/2014/main" id="{8611A68D-0816-4242-880B-7F6BA21EB79F}"/>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pic>
        <p:nvPicPr>
          <p:cNvPr id="5" name="Grafik 4">
            <a:extLst>
              <a:ext uri="{FF2B5EF4-FFF2-40B4-BE49-F238E27FC236}">
                <a16:creationId xmlns:a16="http://schemas.microsoft.com/office/drawing/2014/main" id="{8161D0F6-A0D8-4811-AD81-FFD6D3D01390}"/>
              </a:ext>
            </a:extLst>
          </p:cNvPr>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889828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r Titel"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p>
            <a:r>
              <a:rPr lang="de-CH"/>
              <a:t>Mastertitelformat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144B3C"/>
                </a:solidFill>
              </a:defRPr>
            </a:lvl1pPr>
          </a:lstStyle>
          <a:p>
            <a:fld id="{0999BE6F-38FA-4E17-AD0C-B0CBDA9D2090}" type="slidenum">
              <a:rPr lang="en-US" smtClean="0"/>
              <a:pPr/>
              <a:t>‹#›</a:t>
            </a:fld>
            <a:endParaRPr lang="de-CH"/>
          </a:p>
        </p:txBody>
      </p:sp>
    </p:spTree>
    <p:extLst>
      <p:ext uri="{BB962C8B-B14F-4D97-AF65-F5344CB8AC3E}">
        <p14:creationId xmlns:p14="http://schemas.microsoft.com/office/powerpoint/2010/main" val="1754211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er"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8238DD0-BC0E-424E-8688-A586943DB9E0}"/>
              </a:ext>
            </a:extLst>
          </p:cNvPr>
          <p:cNvSpPr>
            <a:spLocks noGrp="1"/>
          </p:cNvSpPr>
          <p:nvPr>
            <p:ph type="ftr" sz="quarter" idx="11"/>
          </p:nvPr>
        </p:nvSpPr>
        <p:spPr/>
        <p:txBody>
          <a:bodyPr/>
          <a:lstStyle/>
          <a:p>
            <a:r>
              <a:rPr lang="en-US"/>
              <a:t>Migros Bank | April 2024</a:t>
            </a:r>
            <a:endParaRPr lang="de-CH"/>
          </a:p>
        </p:txBody>
      </p:sp>
      <p:sp>
        <p:nvSpPr>
          <p:cNvPr id="4" name="Foliennummernplatzhalter 3">
            <a:extLst>
              <a:ext uri="{FF2B5EF4-FFF2-40B4-BE49-F238E27FC236}">
                <a16:creationId xmlns:a16="http://schemas.microsoft.com/office/drawing/2014/main" id="{C4C86DE8-4E4F-4E71-964F-7538060D6C60}"/>
              </a:ext>
            </a:extLst>
          </p:cNvPr>
          <p:cNvSpPr>
            <a:spLocks noGrp="1"/>
          </p:cNvSpPr>
          <p:nvPr>
            <p:ph type="sldNum" sz="quarter" idx="12"/>
          </p:nvPr>
        </p:nvSpPr>
        <p:spPr/>
        <p:txBody>
          <a:bodyPr/>
          <a:lstStyle>
            <a:lvl1pPr>
              <a:defRPr b="0">
                <a:solidFill>
                  <a:srgbClr val="144B3C"/>
                </a:solidFill>
              </a:defRPr>
            </a:lvl1pPr>
          </a:lstStyle>
          <a:p>
            <a:fld id="{522A845D-7C89-400C-B0B0-0231681D9210}" type="slidenum">
              <a:rPr lang="en-US" smtClean="0"/>
              <a:pPr/>
              <a:t>‹#›</a:t>
            </a:fld>
            <a:endParaRPr lang="de-CH"/>
          </a:p>
        </p:txBody>
      </p:sp>
    </p:spTree>
    <p:extLst>
      <p:ext uri="{BB962C8B-B14F-4D97-AF65-F5344CB8AC3E}">
        <p14:creationId xmlns:p14="http://schemas.microsoft.com/office/powerpoint/2010/main" val="3842260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Agenda"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lvl1pPr>
              <a:defRPr>
                <a:solidFill>
                  <a:schemeClr val="accent1"/>
                </a:solidFill>
              </a:defRPr>
            </a:lvl1pPr>
          </a:lstStyle>
          <a:p>
            <a:r>
              <a:rPr lang="de-CH"/>
              <a:t>Mastertitelformat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lvl1pPr>
              <a:defRPr>
                <a:solidFill>
                  <a:schemeClr val="accent1"/>
                </a:solidFill>
              </a:defRPr>
            </a:lvl1p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144B3C"/>
                </a:solidFill>
              </a:defRPr>
            </a:lvl1pPr>
          </a:lstStyle>
          <a:p>
            <a:fld id="{85E38106-294A-4370-88E1-71169864D172}" type="slidenum">
              <a:rPr lang="en-US" smtClean="0"/>
              <a:pPr/>
              <a:t>‹#›</a:t>
            </a:fld>
            <a:endParaRPr lang="de-CH"/>
          </a:p>
        </p:txBody>
      </p:sp>
      <p:sp>
        <p:nvSpPr>
          <p:cNvPr id="6" name="Text Placeholder 5">
            <a:extLst>
              <a:ext uri="{FF2B5EF4-FFF2-40B4-BE49-F238E27FC236}">
                <a16:creationId xmlns:a16="http://schemas.microsoft.com/office/drawing/2014/main" id="{3B0B853F-653D-4C5A-B30F-48B657178D77}"/>
              </a:ext>
            </a:extLst>
          </p:cNvPr>
          <p:cNvSpPr>
            <a:spLocks noGrp="1"/>
          </p:cNvSpPr>
          <p:nvPr>
            <p:ph type="body" sz="quarter" idx="13"/>
          </p:nvPr>
        </p:nvSpPr>
        <p:spPr>
          <a:xfrm>
            <a:off x="3285009" y="1700213"/>
            <a:ext cx="8356130" cy="4429125"/>
          </a:xfrm>
        </p:spPr>
        <p:txBody>
          <a:bodyPr>
            <a:normAutofit/>
          </a:bodyPr>
          <a:lstStyle>
            <a:lvl1pPr marL="324000" indent="-324000">
              <a:lnSpc>
                <a:spcPct val="90000"/>
              </a:lnSpc>
              <a:spcBef>
                <a:spcPts val="1000"/>
              </a:spcBef>
              <a:spcAft>
                <a:spcPts val="0"/>
              </a:spcAft>
              <a:buClr>
                <a:schemeClr val="accent1"/>
              </a:buClr>
              <a:buFont typeface="+mj-lt"/>
              <a:buAutoNum type="arabicPeriod"/>
              <a:defRPr sz="2400">
                <a:solidFill>
                  <a:schemeClr val="accent1"/>
                </a:solidFill>
              </a:defRPr>
            </a:lvl1pPr>
            <a:lvl2pPr marL="324000" indent="-324000">
              <a:lnSpc>
                <a:spcPct val="90000"/>
              </a:lnSpc>
              <a:spcBef>
                <a:spcPts val="1000"/>
              </a:spcBef>
              <a:spcAft>
                <a:spcPts val="0"/>
              </a:spcAft>
              <a:buClr>
                <a:schemeClr val="accent1"/>
              </a:buClr>
              <a:buFont typeface="+mj-lt"/>
              <a:buAutoNum type="arabicPeriod"/>
              <a:defRPr sz="2400" b="0">
                <a:solidFill>
                  <a:schemeClr val="accent1"/>
                </a:solidFill>
              </a:defRPr>
            </a:lvl2pPr>
            <a:lvl3pPr marL="324000" indent="-324000">
              <a:lnSpc>
                <a:spcPct val="90000"/>
              </a:lnSpc>
              <a:spcBef>
                <a:spcPts val="1000"/>
              </a:spcBef>
              <a:spcAft>
                <a:spcPts val="0"/>
              </a:spcAft>
              <a:buClr>
                <a:schemeClr val="accent1"/>
              </a:buClr>
              <a:buFont typeface="+mj-lt"/>
              <a:buAutoNum type="arabicPeriod"/>
              <a:defRPr sz="2400">
                <a:solidFill>
                  <a:schemeClr val="accent1"/>
                </a:solidFill>
              </a:defRPr>
            </a:lvl3pPr>
            <a:lvl4pPr marL="324000" indent="-324000">
              <a:lnSpc>
                <a:spcPct val="90000"/>
              </a:lnSpc>
              <a:spcBef>
                <a:spcPts val="1000"/>
              </a:spcBef>
              <a:spcAft>
                <a:spcPts val="0"/>
              </a:spcAft>
              <a:buClr>
                <a:schemeClr val="accent1"/>
              </a:buClr>
              <a:buFont typeface="+mj-lt"/>
              <a:buAutoNum type="arabicPeriod"/>
              <a:defRPr sz="2400">
                <a:solidFill>
                  <a:schemeClr val="accent1"/>
                </a:solidFill>
              </a:defRPr>
            </a:lvl4pPr>
            <a:lvl5pPr marL="324000" indent="-324000">
              <a:lnSpc>
                <a:spcPct val="90000"/>
              </a:lnSpc>
              <a:spcBef>
                <a:spcPts val="1000"/>
              </a:spcBef>
              <a:spcAft>
                <a:spcPts val="0"/>
              </a:spcAft>
              <a:buClr>
                <a:schemeClr val="accent1"/>
              </a:buClr>
              <a:buFont typeface="+mj-lt"/>
              <a:buAutoNum type="arabicPeriod"/>
              <a:defRPr sz="2400">
                <a:solidFill>
                  <a:schemeClr val="accent1"/>
                </a:solidFill>
              </a:defRPr>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7" name="Subtitle" hidden="1">
            <a:extLst>
              <a:ext uri="{FF2B5EF4-FFF2-40B4-BE49-F238E27FC236}">
                <a16:creationId xmlns:a16="http://schemas.microsoft.com/office/drawing/2014/main" id="{33C18126-A744-4FD0-9302-7721DAB7CDC1}"/>
              </a:ext>
            </a:extLst>
          </p:cNvPr>
          <p:cNvSpPr txBox="1">
            <a:spLocks/>
          </p:cNvSpPr>
          <p:nvPr userDrawn="1">
            <p:custDataLst>
              <p:tags r:id="rId2"/>
            </p:custDataLst>
          </p:nvPr>
        </p:nvSpPr>
        <p:spPr>
          <a:xfrm>
            <a:off x="550863" y="854021"/>
            <a:ext cx="11090275" cy="596955"/>
          </a:xfrm>
          <a:prstGeom prst="rect">
            <a:avLst/>
          </a:prstGeom>
          <a:noFill/>
        </p:spPr>
        <p:txBody>
          <a:bodyPr wrap="square" lIns="0" tIns="0" rIns="0" bIns="0" rtlCol="0">
            <a:noAutofit/>
          </a:bodyPr>
          <a:lstStyle/>
          <a:p>
            <a:pPr algn="l"/>
            <a:r>
              <a:rPr lang="de-CH" sz="2600" err="1">
                <a:solidFill>
                  <a:schemeClr val="accent1"/>
                </a:solidFill>
                <a:latin typeface="Migrosbank Kievit Light" panose="02000503040000020004" pitchFamily="2" charset="0"/>
              </a:rPr>
              <a:t>Subtitle</a:t>
            </a:r>
            <a:r>
              <a:rPr lang="de-CH" sz="2600">
                <a:solidFill>
                  <a:schemeClr val="accent1"/>
                </a:solidFill>
                <a:latin typeface="Migrosbank Kievit Light" panose="02000503040000020004" pitchFamily="2" charset="0"/>
              </a:rPr>
              <a:t> </a:t>
            </a:r>
            <a:r>
              <a:rPr lang="de-CH" sz="2600" err="1">
                <a:solidFill>
                  <a:schemeClr val="accent1"/>
                </a:solidFill>
                <a:latin typeface="Migrosbank Kievit Light" panose="02000503040000020004" pitchFamily="2" charset="0"/>
              </a:rPr>
              <a:t>textbox</a:t>
            </a:r>
            <a:endParaRPr lang="de-CH" sz="2600">
              <a:solidFill>
                <a:schemeClr val="accent1"/>
              </a:solidFill>
              <a:latin typeface="Migrosbank Kievit Light" panose="02000503040000020004" pitchFamily="2" charset="0"/>
            </a:endParaRPr>
          </a:p>
        </p:txBody>
      </p:sp>
    </p:spTree>
    <p:extLst>
      <p:ext uri="{BB962C8B-B14F-4D97-AF65-F5344CB8AC3E}">
        <p14:creationId xmlns:p14="http://schemas.microsoft.com/office/powerpoint/2010/main" val="52991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Agenda_2" preserve="1" userDrawn="1">
  <p:cSld name="Agenda_2">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lvl1pPr>
              <a:defRPr>
                <a:solidFill>
                  <a:schemeClr val="bg1"/>
                </a:solidFill>
              </a:defRPr>
            </a:lvl1pPr>
          </a:lstStyle>
          <a:p>
            <a:r>
              <a:rPr lang="de-CH"/>
              <a:t>Mastertitelformat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lvl1pPr>
              <a:defRPr>
                <a:solidFill>
                  <a:schemeClr val="bg1"/>
                </a:solidFill>
              </a:defRPr>
            </a:lvl1p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FFFFFF"/>
                </a:solidFill>
              </a:defRPr>
            </a:lvl1pPr>
          </a:lstStyle>
          <a:p>
            <a:fld id="{07A8D16F-4334-4517-9E84-9ACE77142A69}" type="slidenum">
              <a:rPr lang="en-US" smtClean="0"/>
              <a:pPr/>
              <a:t>‹#›</a:t>
            </a:fld>
            <a:endParaRPr lang="de-CH"/>
          </a:p>
        </p:txBody>
      </p:sp>
      <p:sp>
        <p:nvSpPr>
          <p:cNvPr id="6" name="Text Placeholder 5">
            <a:extLst>
              <a:ext uri="{FF2B5EF4-FFF2-40B4-BE49-F238E27FC236}">
                <a16:creationId xmlns:a16="http://schemas.microsoft.com/office/drawing/2014/main" id="{016CCD53-CE34-4808-AABE-6C22344B32AD}"/>
              </a:ext>
            </a:extLst>
          </p:cNvPr>
          <p:cNvSpPr>
            <a:spLocks noGrp="1"/>
          </p:cNvSpPr>
          <p:nvPr>
            <p:ph type="body" sz="quarter" idx="13"/>
          </p:nvPr>
        </p:nvSpPr>
        <p:spPr>
          <a:xfrm>
            <a:off x="3285009" y="1700213"/>
            <a:ext cx="8356130" cy="4429125"/>
          </a:xfrm>
        </p:spPr>
        <p:txBody>
          <a:bodyPr>
            <a:normAutofit/>
          </a:bodyPr>
          <a:lstStyle>
            <a:lvl1pPr marL="324000" indent="-324000">
              <a:lnSpc>
                <a:spcPct val="90000"/>
              </a:lnSpc>
              <a:spcBef>
                <a:spcPts val="1000"/>
              </a:spcBef>
              <a:spcAft>
                <a:spcPts val="0"/>
              </a:spcAft>
              <a:buClr>
                <a:schemeClr val="bg1"/>
              </a:buClr>
              <a:buFont typeface="+mj-lt"/>
              <a:buAutoNum type="arabicPeriod"/>
              <a:defRPr sz="2400">
                <a:solidFill>
                  <a:schemeClr val="bg1"/>
                </a:solidFill>
              </a:defRPr>
            </a:lvl1pPr>
            <a:lvl2pPr marL="324000" indent="-324000">
              <a:lnSpc>
                <a:spcPct val="90000"/>
              </a:lnSpc>
              <a:spcBef>
                <a:spcPts val="1000"/>
              </a:spcBef>
              <a:spcAft>
                <a:spcPts val="0"/>
              </a:spcAft>
              <a:buClr>
                <a:schemeClr val="bg1"/>
              </a:buClr>
              <a:buFont typeface="+mj-lt"/>
              <a:buAutoNum type="arabicPeriod"/>
              <a:defRPr sz="2400" b="0">
                <a:solidFill>
                  <a:schemeClr val="bg1"/>
                </a:solidFill>
              </a:defRPr>
            </a:lvl2pPr>
            <a:lvl3pPr marL="324000" indent="-324000">
              <a:lnSpc>
                <a:spcPct val="90000"/>
              </a:lnSpc>
              <a:spcBef>
                <a:spcPts val="1000"/>
              </a:spcBef>
              <a:spcAft>
                <a:spcPts val="0"/>
              </a:spcAft>
              <a:buClr>
                <a:schemeClr val="bg1"/>
              </a:buClr>
              <a:buFont typeface="+mj-lt"/>
              <a:buAutoNum type="arabicPeriod"/>
              <a:defRPr sz="2400">
                <a:solidFill>
                  <a:schemeClr val="bg1"/>
                </a:solidFill>
              </a:defRPr>
            </a:lvl3pPr>
            <a:lvl4pPr marL="324000" indent="-324000">
              <a:lnSpc>
                <a:spcPct val="90000"/>
              </a:lnSpc>
              <a:spcBef>
                <a:spcPts val="1000"/>
              </a:spcBef>
              <a:spcAft>
                <a:spcPts val="0"/>
              </a:spcAft>
              <a:buClr>
                <a:schemeClr val="bg1"/>
              </a:buClr>
              <a:buFont typeface="+mj-lt"/>
              <a:buAutoNum type="arabicPeriod"/>
              <a:defRPr sz="2400">
                <a:solidFill>
                  <a:schemeClr val="bg1"/>
                </a:solidFill>
              </a:defRPr>
            </a:lvl4pPr>
            <a:lvl5pPr marL="324000" indent="-324000">
              <a:lnSpc>
                <a:spcPct val="90000"/>
              </a:lnSpc>
              <a:spcBef>
                <a:spcPts val="1000"/>
              </a:spcBef>
              <a:spcAft>
                <a:spcPts val="0"/>
              </a:spcAft>
              <a:buClr>
                <a:schemeClr val="bg1"/>
              </a:buClr>
              <a:buFont typeface="+mj-lt"/>
              <a:buAutoNum type="arabicPeriod"/>
              <a:defRPr sz="2400">
                <a:solidFill>
                  <a:schemeClr val="bg1"/>
                </a:solidFill>
              </a:defRPr>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7" name="Subtitle" hidden="1">
            <a:extLst>
              <a:ext uri="{FF2B5EF4-FFF2-40B4-BE49-F238E27FC236}">
                <a16:creationId xmlns:a16="http://schemas.microsoft.com/office/drawing/2014/main" id="{79DC79AE-2432-4C29-A123-82253B6A00AC}"/>
              </a:ext>
            </a:extLst>
          </p:cNvPr>
          <p:cNvSpPr txBox="1">
            <a:spLocks/>
          </p:cNvSpPr>
          <p:nvPr userDrawn="1">
            <p:custDataLst>
              <p:tags r:id="rId2"/>
            </p:custDataLst>
          </p:nvPr>
        </p:nvSpPr>
        <p:spPr>
          <a:xfrm>
            <a:off x="550863" y="854021"/>
            <a:ext cx="11090275" cy="596955"/>
          </a:xfrm>
          <a:prstGeom prst="rect">
            <a:avLst/>
          </a:prstGeom>
          <a:noFill/>
        </p:spPr>
        <p:txBody>
          <a:bodyPr wrap="square" lIns="0" tIns="0" rIns="0" bIns="0" rtlCol="0">
            <a:noAutofit/>
          </a:bodyPr>
          <a:lstStyle/>
          <a:p>
            <a:pPr algn="l"/>
            <a:r>
              <a:rPr lang="de-CH" sz="2600" err="1">
                <a:solidFill>
                  <a:schemeClr val="bg1"/>
                </a:solidFill>
                <a:latin typeface="Migrosbank Kievit Light" panose="02000503040000020004" pitchFamily="2" charset="0"/>
              </a:rPr>
              <a:t>Subtitle</a:t>
            </a:r>
            <a:r>
              <a:rPr lang="de-CH" sz="2600">
                <a:solidFill>
                  <a:schemeClr val="bg1"/>
                </a:solidFill>
                <a:latin typeface="Migrosbank Kievit Light" panose="02000503040000020004" pitchFamily="2" charset="0"/>
              </a:rPr>
              <a:t> </a:t>
            </a:r>
            <a:r>
              <a:rPr lang="de-CH" sz="2600" err="1">
                <a:solidFill>
                  <a:schemeClr val="bg1"/>
                </a:solidFill>
                <a:latin typeface="Migrosbank Kievit Light" panose="02000503040000020004" pitchFamily="2" charset="0"/>
              </a:rPr>
              <a:t>textbox</a:t>
            </a:r>
            <a:endParaRPr lang="de-CH" sz="2600">
              <a:solidFill>
                <a:schemeClr val="bg1"/>
              </a:solidFill>
              <a:latin typeface="Migrosbank Kievit Light" panose="02000503040000020004" pitchFamily="2" charset="0"/>
            </a:endParaRPr>
          </a:p>
        </p:txBody>
      </p:sp>
    </p:spTree>
    <p:extLst>
      <p:ext uri="{BB962C8B-B14F-4D97-AF65-F5344CB8AC3E}">
        <p14:creationId xmlns:p14="http://schemas.microsoft.com/office/powerpoint/2010/main" val="3976494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Danke" preserve="1" userDrawn="1">
  <p:cSld name="Dank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1040401" y="1493821"/>
            <a:ext cx="5050215" cy="4227968"/>
          </a:xfrm>
        </p:spPr>
        <p:txBody>
          <a:bodyPr anchor="t" anchorCtr="0"/>
          <a:lstStyle>
            <a:lvl1pPr>
              <a:lnSpc>
                <a:spcPct val="90000"/>
              </a:lnSpc>
              <a:defRPr sz="5500" b="1">
                <a:solidFill>
                  <a:schemeClr val="bg1"/>
                </a:solidFill>
              </a:defRPr>
            </a:lvl1pPr>
          </a:lstStyle>
          <a:p>
            <a:r>
              <a:rPr lang="de-CH"/>
              <a:t>Mastertitelformat bearbeiten</a:t>
            </a:r>
          </a:p>
        </p:txBody>
      </p:sp>
      <p:sp>
        <p:nvSpPr>
          <p:cNvPr id="5" name="Textplatzhalter 4">
            <a:extLst>
              <a:ext uri="{FF2B5EF4-FFF2-40B4-BE49-F238E27FC236}">
                <a16:creationId xmlns:a16="http://schemas.microsoft.com/office/drawing/2014/main" id="{91DE42CC-8ECE-4867-9973-532D55CFD364}"/>
              </a:ext>
            </a:extLst>
          </p:cNvPr>
          <p:cNvSpPr>
            <a:spLocks noGrp="1"/>
          </p:cNvSpPr>
          <p:nvPr>
            <p:ph type="body" sz="quarter" idx="10"/>
          </p:nvPr>
        </p:nvSpPr>
        <p:spPr>
          <a:xfrm>
            <a:off x="6590923" y="1700212"/>
            <a:ext cx="5050215" cy="4429125"/>
          </a:xfrm>
        </p:spPr>
        <p:txBody>
          <a:bodyPr>
            <a:normAutofit/>
          </a:bodyPr>
          <a:lstStyle>
            <a:lvl1pPr>
              <a:buClr>
                <a:schemeClr val="bg1"/>
              </a:buClr>
              <a:defRPr sz="1400">
                <a:solidFill>
                  <a:schemeClr val="bg1"/>
                </a:solidFill>
                <a:latin typeface="Migrosbank Kievit Light" panose="02000503040000020004"/>
              </a:defRPr>
            </a:lvl1pPr>
            <a:lvl2pPr>
              <a:buClr>
                <a:schemeClr val="bg1"/>
              </a:buClr>
              <a:defRPr sz="1400" b="0">
                <a:solidFill>
                  <a:schemeClr val="bg1"/>
                </a:solidFill>
                <a:latin typeface="Migrosbank Kievit Light" panose="02000503040000020004" pitchFamily="2" charset="0"/>
              </a:defRPr>
            </a:lvl2pPr>
            <a:lvl3pPr>
              <a:buClr>
                <a:schemeClr val="bg1"/>
              </a:buClr>
              <a:defRPr sz="1400">
                <a:solidFill>
                  <a:schemeClr val="bg1"/>
                </a:solidFill>
                <a:latin typeface="Migrosbank Kievit Light" panose="02000503040000020004"/>
              </a:defRPr>
            </a:lvl3pPr>
            <a:lvl4pPr>
              <a:buClr>
                <a:schemeClr val="bg1"/>
              </a:buClr>
              <a:defRPr sz="1400">
                <a:solidFill>
                  <a:schemeClr val="bg1"/>
                </a:solidFill>
                <a:latin typeface="Migrosbank Kievit Light" panose="02000503040000020004"/>
              </a:defRPr>
            </a:lvl4pPr>
            <a:lvl5pPr>
              <a:buClr>
                <a:schemeClr val="bg1"/>
              </a:buClr>
              <a:defRPr sz="1200">
                <a:solidFill>
                  <a:schemeClr val="bg1"/>
                </a:solidFill>
                <a:latin typeface="Migrosbank Kievit Light" panose="02000503040000020004"/>
              </a:defRPr>
            </a:lvl5pPr>
            <a:lvl6pPr>
              <a:buClr>
                <a:schemeClr val="bg1"/>
              </a:buClr>
              <a:defRPr sz="1200">
                <a:solidFill>
                  <a:schemeClr val="bg1"/>
                </a:solidFill>
                <a:latin typeface="Migrosbank Kievit Light" panose="02000503040000020004" pitchFamily="2" charset="0"/>
              </a:defRPr>
            </a:lvl6pPr>
            <a:lvl7pPr>
              <a:buClr>
                <a:schemeClr val="bg1"/>
              </a:buClr>
              <a:defRPr sz="1200">
                <a:solidFill>
                  <a:schemeClr val="bg1"/>
                </a:solidFill>
                <a:latin typeface="Migrosbank Kievit Light" panose="02000503040000020004" pitchFamily="2" charset="0"/>
              </a:defRPr>
            </a:lvl7pPr>
            <a:lvl8pPr>
              <a:buClr>
                <a:schemeClr val="bg1"/>
              </a:buClr>
              <a:defRPr sz="1200">
                <a:solidFill>
                  <a:schemeClr val="bg1"/>
                </a:solidFill>
                <a:latin typeface="Migrosbank Kievit Light" panose="02000503040000020004" pitchFamily="2" charset="0"/>
              </a:defRPr>
            </a:lvl8pPr>
            <a:lvl9pPr>
              <a:buClr>
                <a:schemeClr val="bg1"/>
              </a:buClr>
              <a:defRPr sz="1200">
                <a:solidFill>
                  <a:schemeClr val="bg1"/>
                </a:solidFill>
                <a:latin typeface="Migrosbank Kievit Light" panose="02000503040000020004" pitchFamily="2" charset="0"/>
              </a:defRPr>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8" name="Fußzeilenplatzhalter 7">
            <a:extLst>
              <a:ext uri="{FF2B5EF4-FFF2-40B4-BE49-F238E27FC236}">
                <a16:creationId xmlns:a16="http://schemas.microsoft.com/office/drawing/2014/main" id="{817C1221-E0A8-46F3-A5C8-95F2D06D4D20}"/>
              </a:ext>
            </a:extLst>
          </p:cNvPr>
          <p:cNvSpPr>
            <a:spLocks noGrp="1"/>
          </p:cNvSpPr>
          <p:nvPr>
            <p:ph type="ftr" sz="quarter" idx="12"/>
          </p:nvPr>
        </p:nvSpPr>
        <p:spPr/>
        <p:txBody>
          <a:bodyPr/>
          <a:lstStyle>
            <a:lvl1pPr>
              <a:defRPr>
                <a:solidFill>
                  <a:schemeClr val="bg1"/>
                </a:solidFill>
              </a:defRPr>
            </a:lvl1pPr>
          </a:lstStyle>
          <a:p>
            <a:r>
              <a:rPr lang="en-US"/>
              <a:t>Migros Bank | April 2024</a:t>
            </a:r>
            <a:endParaRPr lang="de-CH"/>
          </a:p>
        </p:txBody>
      </p:sp>
      <p:sp>
        <p:nvSpPr>
          <p:cNvPr id="9" name="Foliennummernplatzhalter 8">
            <a:extLst>
              <a:ext uri="{FF2B5EF4-FFF2-40B4-BE49-F238E27FC236}">
                <a16:creationId xmlns:a16="http://schemas.microsoft.com/office/drawing/2014/main" id="{1DF907FA-166A-422A-8573-3CCB74C30C79}"/>
              </a:ext>
            </a:extLst>
          </p:cNvPr>
          <p:cNvSpPr>
            <a:spLocks noGrp="1"/>
          </p:cNvSpPr>
          <p:nvPr>
            <p:ph type="sldNum" sz="quarter" idx="13"/>
          </p:nvPr>
        </p:nvSpPr>
        <p:spPr/>
        <p:txBody>
          <a:bodyPr/>
          <a:lstStyle>
            <a:lvl1pPr>
              <a:defRPr b="0">
                <a:solidFill>
                  <a:srgbClr val="FFFFFF"/>
                </a:solidFill>
              </a:defRPr>
            </a:lvl1pPr>
          </a:lstStyle>
          <a:p>
            <a:fld id="{41158EE3-F375-4A52-A81E-02755E31CBD4}" type="slidenum">
              <a:rPr lang="en-US" smtClean="0"/>
              <a:pPr/>
              <a:t>‹#›</a:t>
            </a:fld>
            <a:endParaRPr lang="de-CH"/>
          </a:p>
        </p:txBody>
      </p:sp>
    </p:spTree>
    <p:extLst>
      <p:ext uri="{BB962C8B-B14F-4D97-AF65-F5344CB8AC3E}">
        <p14:creationId xmlns:p14="http://schemas.microsoft.com/office/powerpoint/2010/main" val="1066692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chlussfolie mit Logo" type="blank" preserve="1">
  <p:cSld name="Schlussfolie mit Logo">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56A1916-8987-4E70-8F9C-A745F8777BE6}"/>
              </a:ext>
            </a:extLst>
          </p:cNvPr>
          <p:cNvPicPr>
            <a:picLocks noChangeAspect="1"/>
          </p:cNvPicPr>
          <p:nvPr userDrawn="1">
            <p:custDataLst>
              <p:tags r:id="rId2"/>
            </p:custDataLst>
          </p:nvPr>
        </p:nvPicPr>
        <p:blipFill>
          <a:blip r:embed="rId4" cstate="screen">
            <a:extLst>
              <a:ext uri="{28A0092B-C50C-407E-A947-70E740481C1C}">
                <a14:useLocalDpi xmlns:a14="http://schemas.microsoft.com/office/drawing/2010/main"/>
              </a:ext>
            </a:extLst>
          </a:blip>
          <a:stretch>
            <a:fillRect/>
          </a:stretch>
        </p:blipFill>
        <p:spPr bwMode="gray">
          <a:xfrm>
            <a:off x="4589889" y="2705256"/>
            <a:ext cx="3009462" cy="1446928"/>
          </a:xfrm>
          <a:prstGeom prst="rect">
            <a:avLst/>
          </a:prstGeom>
        </p:spPr>
      </p:pic>
    </p:spTree>
    <p:extLst>
      <p:ext uri="{BB962C8B-B14F-4D97-AF65-F5344CB8AC3E}">
        <p14:creationId xmlns:p14="http://schemas.microsoft.com/office/powerpoint/2010/main" val="2292768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6452-CC95-34A2-DC84-8AC80756276B}"/>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98B52508-86E8-EB9F-30B2-1C7308C1E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B3E38F1A-D19D-8F3F-E827-FAA4FC3E379C}"/>
              </a:ext>
            </a:extLst>
          </p:cNvPr>
          <p:cNvSpPr>
            <a:spLocks noGrp="1"/>
          </p:cNvSpPr>
          <p:nvPr>
            <p:ph type="dt" sz="half" idx="10"/>
          </p:nvPr>
        </p:nvSpPr>
        <p:spPr/>
        <p:txBody>
          <a:bodyPr/>
          <a:lstStyle/>
          <a:p>
            <a:endParaRPr lang="en-CH"/>
          </a:p>
        </p:txBody>
      </p:sp>
      <p:sp>
        <p:nvSpPr>
          <p:cNvPr id="5" name="Footer Placeholder 4">
            <a:extLst>
              <a:ext uri="{FF2B5EF4-FFF2-40B4-BE49-F238E27FC236}">
                <a16:creationId xmlns:a16="http://schemas.microsoft.com/office/drawing/2014/main" id="{09187E10-F5B9-7B94-9981-CD578E5CCE39}"/>
              </a:ext>
            </a:extLst>
          </p:cNvPr>
          <p:cNvSpPr>
            <a:spLocks noGrp="1"/>
          </p:cNvSpPr>
          <p:nvPr>
            <p:ph type="ftr" sz="quarter" idx="11"/>
          </p:nvPr>
        </p:nvSpPr>
        <p:spPr/>
        <p:txBody>
          <a:bodyPr/>
          <a:lstStyle/>
          <a:p>
            <a:r>
              <a:rPr lang="de-CH"/>
              <a:t>Migros Bank | April 2024</a:t>
            </a:r>
            <a:endParaRPr lang="en-CH"/>
          </a:p>
        </p:txBody>
      </p:sp>
      <p:sp>
        <p:nvSpPr>
          <p:cNvPr id="6" name="Slide Number Placeholder 5">
            <a:extLst>
              <a:ext uri="{FF2B5EF4-FFF2-40B4-BE49-F238E27FC236}">
                <a16:creationId xmlns:a16="http://schemas.microsoft.com/office/drawing/2014/main" id="{B0BBA217-588D-83FA-C32F-8C78D10DB26D}"/>
              </a:ext>
            </a:extLst>
          </p:cNvPr>
          <p:cNvSpPr>
            <a:spLocks noGrp="1"/>
          </p:cNvSpPr>
          <p:nvPr>
            <p:ph type="sldNum" sz="quarter" idx="12"/>
          </p:nvPr>
        </p:nvSpPr>
        <p:spPr/>
        <p:txBody>
          <a:bodyPr/>
          <a:lstStyle/>
          <a:p>
            <a:fld id="{EC8852E4-5B18-48B8-8E58-840F482BC04A}" type="slidenum">
              <a:rPr lang="en-CH" smtClean="0"/>
              <a:t>‹#›</a:t>
            </a:fld>
            <a:endParaRPr lang="en-CH"/>
          </a:p>
        </p:txBody>
      </p:sp>
    </p:spTree>
    <p:extLst>
      <p:ext uri="{BB962C8B-B14F-4D97-AF65-F5344CB8AC3E}">
        <p14:creationId xmlns:p14="http://schemas.microsoft.com/office/powerpoint/2010/main" val="3599179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folie mit Bild" preserve="1" userDrawn="1">
  <p:cSld name="Titelfolie mit Bild">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4" y="549276"/>
            <a:ext cx="10766425" cy="1436279"/>
          </a:xfrm>
        </p:spPr>
        <p:txBody>
          <a:bodyPr anchor="b"/>
          <a:lstStyle>
            <a:lvl1pPr algn="l">
              <a:lnSpc>
                <a:spcPct val="100000"/>
              </a:lnSpc>
              <a:defRPr sz="4800">
                <a:solidFill>
                  <a:schemeClr val="accent1"/>
                </a:solidFill>
              </a:defRPr>
            </a:lvl1pPr>
          </a:lstStyle>
          <a:p>
            <a:r>
              <a:rPr lang="de-CH"/>
              <a:t>Titelmasterformat durch Klicken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3000">
                <a:solidFill>
                  <a:schemeClr val="accent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Formatvorlage des Untertitelmasters durch Klicken bearbeiten</a:t>
            </a:r>
          </a:p>
        </p:txBody>
      </p:sp>
      <p:sp>
        <p:nvSpPr>
          <p:cNvPr id="4" name="Datumsplatzhalter 3">
            <a:extLst>
              <a:ext uri="{FF2B5EF4-FFF2-40B4-BE49-F238E27FC236}">
                <a16:creationId xmlns:a16="http://schemas.microsoft.com/office/drawing/2014/main" id="{788675CA-0203-4523-8DF7-DFD6DAAE7371}"/>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sp>
        <p:nvSpPr>
          <p:cNvPr id="10" name="Status" hidden="1">
            <a:extLst>
              <a:ext uri="{FF2B5EF4-FFF2-40B4-BE49-F238E27FC236}">
                <a16:creationId xmlns:a16="http://schemas.microsoft.com/office/drawing/2014/main" id="{63F65880-6C9A-4528-A008-F62C23A45E5C}"/>
              </a:ext>
            </a:extLst>
          </p:cNvPr>
          <p:cNvSpPr/>
          <p:nvPr userDrawn="1">
            <p:custDataLst>
              <p:tags r:id="rId2"/>
            </p:custDataLst>
          </p:nvPr>
        </p:nvSpPr>
        <p:spPr>
          <a:xfrm>
            <a:off x="874712" y="0"/>
            <a:ext cx="1846717" cy="549275"/>
          </a:xfrm>
          <a:prstGeom prst="rect">
            <a:avLst/>
          </a:prstGeom>
          <a:solidFill>
            <a:srgbClr val="4F1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bg1"/>
                </a:solidFill>
              </a:rPr>
              <a:t>Entwurf</a:t>
            </a:r>
          </a:p>
        </p:txBody>
      </p:sp>
      <p:sp>
        <p:nvSpPr>
          <p:cNvPr id="11" name="Classification" hidden="1">
            <a:extLst>
              <a:ext uri="{FF2B5EF4-FFF2-40B4-BE49-F238E27FC236}">
                <a16:creationId xmlns:a16="http://schemas.microsoft.com/office/drawing/2014/main" id="{DADF445E-A156-464A-8ADA-F683EB8A022B}"/>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pic>
        <p:nvPicPr>
          <p:cNvPr id="5" name="Grafik 4"/>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2338226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elfolie mit Bild weisse Schrift" preserve="1" userDrawn="1">
  <p:cSld name="Titelfolie mit Bild weisse Schrift">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4" y="549276"/>
            <a:ext cx="10766425" cy="1436279"/>
          </a:xfrm>
        </p:spPr>
        <p:txBody>
          <a:bodyPr anchor="b"/>
          <a:lstStyle>
            <a:lvl1pPr algn="l">
              <a:lnSpc>
                <a:spcPct val="100000"/>
              </a:lnSpc>
              <a:defRPr sz="4800">
                <a:solidFill>
                  <a:schemeClr val="bg1"/>
                </a:solidFill>
              </a:defRPr>
            </a:lvl1pPr>
          </a:lstStyle>
          <a:p>
            <a:r>
              <a:rPr lang="de-CH"/>
              <a:t>Titelmasterformat durch Klicken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hasCustomPrompt="1"/>
          </p:nvPr>
        </p:nvSpPr>
        <p:spPr bwMode="gray">
          <a:xfrm>
            <a:off x="874713" y="1985555"/>
            <a:ext cx="10766425" cy="1436279"/>
          </a:xfrm>
        </p:spPr>
        <p:txBody>
          <a:bodyPr>
            <a:noAutofit/>
          </a:bodyPr>
          <a:lstStyle>
            <a:lvl1pPr marL="0" indent="0" algn="l">
              <a:spcAft>
                <a:spcPts val="0"/>
              </a:spcAft>
              <a:buNone/>
              <a:defRPr sz="3000">
                <a:solidFill>
                  <a:schemeClr val="bg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Master-Untertitelformat bearbeiten</a:t>
            </a:r>
          </a:p>
        </p:txBody>
      </p:sp>
      <p:sp>
        <p:nvSpPr>
          <p:cNvPr id="9" name="Status" hidden="1">
            <a:extLst>
              <a:ext uri="{FF2B5EF4-FFF2-40B4-BE49-F238E27FC236}">
                <a16:creationId xmlns:a16="http://schemas.microsoft.com/office/drawing/2014/main" id="{6D546504-DB05-4352-A548-CBA5A16AEE78}"/>
              </a:ext>
            </a:extLst>
          </p:cNvPr>
          <p:cNvSpPr/>
          <p:nvPr userDrawn="1">
            <p:custDataLst>
              <p:tags r:id="rId2"/>
            </p:custDataLst>
          </p:nvPr>
        </p:nvSpPr>
        <p:spPr>
          <a:xfrm>
            <a:off x="874712" y="0"/>
            <a:ext cx="1846717" cy="54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accent1"/>
                </a:solidFill>
              </a:rPr>
              <a:t>Entwurf</a:t>
            </a:r>
          </a:p>
        </p:txBody>
      </p:sp>
      <p:sp>
        <p:nvSpPr>
          <p:cNvPr id="11" name="Classification" hidden="1">
            <a:extLst>
              <a:ext uri="{FF2B5EF4-FFF2-40B4-BE49-F238E27FC236}">
                <a16:creationId xmlns:a16="http://schemas.microsoft.com/office/drawing/2014/main" id="{6851F25F-7103-4ADC-95ED-BE740276C799}"/>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sp>
        <p:nvSpPr>
          <p:cNvPr id="12" name="Datumsplatzhalter 3">
            <a:extLst>
              <a:ext uri="{FF2B5EF4-FFF2-40B4-BE49-F238E27FC236}">
                <a16:creationId xmlns:a16="http://schemas.microsoft.com/office/drawing/2014/main" id="{8611A68D-0816-4242-880B-7F6BA21EB79F}"/>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pic>
        <p:nvPicPr>
          <p:cNvPr id="4" name="Grafik 3"/>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236269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elfolie mit Grafik" preserve="1" userDrawn="1">
  <p:cSld name="Titelfolie mit Grafik">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2" y="549275"/>
            <a:ext cx="6480000" cy="1436279"/>
          </a:xfrm>
        </p:spPr>
        <p:txBody>
          <a:bodyPr anchor="b"/>
          <a:lstStyle>
            <a:lvl1pPr algn="l">
              <a:lnSpc>
                <a:spcPct val="100000"/>
              </a:lnSpc>
              <a:defRPr sz="3800">
                <a:solidFill>
                  <a:schemeClr val="accent1"/>
                </a:solidFill>
              </a:defRPr>
            </a:lvl1pPr>
          </a:lstStyle>
          <a:p>
            <a:r>
              <a:rPr lang="de-CH"/>
              <a:t>Titelmasterformat durch Klicken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2400">
                <a:solidFill>
                  <a:schemeClr val="accent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Formatvorlage des Untertitelmasters durch Klicken bearbeiten</a:t>
            </a:r>
          </a:p>
        </p:txBody>
      </p:sp>
      <p:sp>
        <p:nvSpPr>
          <p:cNvPr id="10" name="Status" hidden="1">
            <a:extLst>
              <a:ext uri="{FF2B5EF4-FFF2-40B4-BE49-F238E27FC236}">
                <a16:creationId xmlns:a16="http://schemas.microsoft.com/office/drawing/2014/main" id="{A4D3B8CC-E0F0-4E03-A1BE-28C8A79A1A0B}"/>
              </a:ext>
            </a:extLst>
          </p:cNvPr>
          <p:cNvSpPr/>
          <p:nvPr userDrawn="1">
            <p:custDataLst>
              <p:tags r:id="rId2"/>
            </p:custDataLst>
          </p:nvPr>
        </p:nvSpPr>
        <p:spPr>
          <a:xfrm>
            <a:off x="874712" y="0"/>
            <a:ext cx="1846717" cy="549275"/>
          </a:xfrm>
          <a:prstGeom prst="rect">
            <a:avLst/>
          </a:prstGeom>
          <a:solidFill>
            <a:srgbClr val="4F1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bg1"/>
                </a:solidFill>
              </a:rPr>
              <a:t>Entwurf</a:t>
            </a:r>
          </a:p>
        </p:txBody>
      </p:sp>
      <p:sp>
        <p:nvSpPr>
          <p:cNvPr id="11" name="Classification" hidden="1">
            <a:extLst>
              <a:ext uri="{FF2B5EF4-FFF2-40B4-BE49-F238E27FC236}">
                <a16:creationId xmlns:a16="http://schemas.microsoft.com/office/drawing/2014/main" id="{8AB7A7FC-2ACA-4531-9E97-72B507335558}"/>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accent1"/>
                </a:solidFill>
              </a:rPr>
              <a:t>Vertraulich</a:t>
            </a:r>
          </a:p>
        </p:txBody>
      </p:sp>
      <p:sp>
        <p:nvSpPr>
          <p:cNvPr id="12" name="Datumsplatzhalter 3">
            <a:extLst>
              <a:ext uri="{FF2B5EF4-FFF2-40B4-BE49-F238E27FC236}">
                <a16:creationId xmlns:a16="http://schemas.microsoft.com/office/drawing/2014/main" id="{1EF17C4E-ED78-4FE9-94A5-AB7635D4F71A}"/>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accent1"/>
                </a:solidFill>
              </a:defRPr>
            </a:lvl1pPr>
          </a:lstStyle>
          <a:p>
            <a:endParaRPr lang="de-CH"/>
          </a:p>
        </p:txBody>
      </p:sp>
      <p:pic>
        <p:nvPicPr>
          <p:cNvPr id="4" name="Grafik 3"/>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376430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elfolie mit Grafik" preserve="1" userDrawn="1">
  <p:cSld name="Titelfolie mit Grafik">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2" y="549275"/>
            <a:ext cx="6480000" cy="1436279"/>
          </a:xfrm>
        </p:spPr>
        <p:txBody>
          <a:bodyPr anchor="b"/>
          <a:lstStyle>
            <a:lvl1pPr algn="l">
              <a:lnSpc>
                <a:spcPct val="100000"/>
              </a:lnSpc>
              <a:defRPr sz="3800">
                <a:solidFill>
                  <a:schemeClr val="accent1"/>
                </a:solidFill>
              </a:defRPr>
            </a:lvl1pPr>
          </a:lstStyle>
          <a:p>
            <a:r>
              <a:rPr lang="de-CH"/>
              <a:t>Mastertitelformat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2400">
                <a:solidFill>
                  <a:schemeClr val="accent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Master-Untertitelformat bearbeiten</a:t>
            </a:r>
          </a:p>
        </p:txBody>
      </p:sp>
      <p:sp>
        <p:nvSpPr>
          <p:cNvPr id="10" name="Status" hidden="1">
            <a:extLst>
              <a:ext uri="{FF2B5EF4-FFF2-40B4-BE49-F238E27FC236}">
                <a16:creationId xmlns:a16="http://schemas.microsoft.com/office/drawing/2014/main" id="{A4D3B8CC-E0F0-4E03-A1BE-28C8A79A1A0B}"/>
              </a:ext>
            </a:extLst>
          </p:cNvPr>
          <p:cNvSpPr/>
          <p:nvPr userDrawn="1">
            <p:custDataLst>
              <p:tags r:id="rId2"/>
            </p:custDataLst>
          </p:nvPr>
        </p:nvSpPr>
        <p:spPr>
          <a:xfrm>
            <a:off x="874712" y="0"/>
            <a:ext cx="1846717" cy="549275"/>
          </a:xfrm>
          <a:prstGeom prst="rect">
            <a:avLst/>
          </a:prstGeom>
          <a:solidFill>
            <a:srgbClr val="4F1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bg1"/>
                </a:solidFill>
              </a:rPr>
              <a:t>Entwurf</a:t>
            </a:r>
          </a:p>
        </p:txBody>
      </p:sp>
      <p:sp>
        <p:nvSpPr>
          <p:cNvPr id="11" name="Classification" hidden="1">
            <a:extLst>
              <a:ext uri="{FF2B5EF4-FFF2-40B4-BE49-F238E27FC236}">
                <a16:creationId xmlns:a16="http://schemas.microsoft.com/office/drawing/2014/main" id="{8AB7A7FC-2ACA-4531-9E97-72B507335558}"/>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accent1"/>
                </a:solidFill>
              </a:rPr>
              <a:t>Vertraulich</a:t>
            </a:r>
          </a:p>
        </p:txBody>
      </p:sp>
      <p:sp>
        <p:nvSpPr>
          <p:cNvPr id="12" name="Datumsplatzhalter 3">
            <a:extLst>
              <a:ext uri="{FF2B5EF4-FFF2-40B4-BE49-F238E27FC236}">
                <a16:creationId xmlns:a16="http://schemas.microsoft.com/office/drawing/2014/main" id="{1EF17C4E-ED78-4FE9-94A5-AB7635D4F71A}"/>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accent1"/>
                </a:solidFill>
              </a:defRPr>
            </a:lvl1pPr>
          </a:lstStyle>
          <a:p>
            <a:endParaRPr lang="de-CH"/>
          </a:p>
        </p:txBody>
      </p:sp>
      <p:pic>
        <p:nvPicPr>
          <p:cNvPr id="5" name="Grafik 4">
            <a:extLst>
              <a:ext uri="{FF2B5EF4-FFF2-40B4-BE49-F238E27FC236}">
                <a16:creationId xmlns:a16="http://schemas.microsoft.com/office/drawing/2014/main" id="{E39C4061-DF31-45C1-8D30-97EC9E5DB96B}"/>
              </a:ext>
            </a:extLst>
          </p:cNvPr>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4027757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elfolie mit Grafik weisse Schrift" preserve="1" userDrawn="1">
  <p:cSld name="Titelfolie mit Grafik weisse Schrift">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2" y="549275"/>
            <a:ext cx="6480000" cy="1436279"/>
          </a:xfrm>
        </p:spPr>
        <p:txBody>
          <a:bodyPr anchor="b"/>
          <a:lstStyle>
            <a:lvl1pPr algn="l">
              <a:lnSpc>
                <a:spcPct val="100000"/>
              </a:lnSpc>
              <a:defRPr sz="3800">
                <a:solidFill>
                  <a:schemeClr val="bg1"/>
                </a:solidFill>
              </a:defRPr>
            </a:lvl1pPr>
          </a:lstStyle>
          <a:p>
            <a:r>
              <a:rPr lang="de-CH"/>
              <a:t>Titelmasterformat durch Klicken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2400">
                <a:solidFill>
                  <a:schemeClr val="bg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Formatvorlage des Untertitelmasters durch Klicken bearbeiten</a:t>
            </a:r>
          </a:p>
        </p:txBody>
      </p:sp>
      <p:sp>
        <p:nvSpPr>
          <p:cNvPr id="10" name="Status" hidden="1">
            <a:extLst>
              <a:ext uri="{FF2B5EF4-FFF2-40B4-BE49-F238E27FC236}">
                <a16:creationId xmlns:a16="http://schemas.microsoft.com/office/drawing/2014/main" id="{49D07419-924B-47CD-BAF3-36D2698419E6}"/>
              </a:ext>
            </a:extLst>
          </p:cNvPr>
          <p:cNvSpPr/>
          <p:nvPr userDrawn="1">
            <p:custDataLst>
              <p:tags r:id="rId2"/>
            </p:custDataLst>
          </p:nvPr>
        </p:nvSpPr>
        <p:spPr>
          <a:xfrm>
            <a:off x="874712" y="0"/>
            <a:ext cx="1846717" cy="54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accent1"/>
                </a:solidFill>
              </a:rPr>
              <a:t>Entwurf</a:t>
            </a:r>
          </a:p>
        </p:txBody>
      </p:sp>
      <p:sp>
        <p:nvSpPr>
          <p:cNvPr id="11" name="Classification" hidden="1">
            <a:extLst>
              <a:ext uri="{FF2B5EF4-FFF2-40B4-BE49-F238E27FC236}">
                <a16:creationId xmlns:a16="http://schemas.microsoft.com/office/drawing/2014/main" id="{F298AA86-795A-4584-A675-9BC7DC52FB30}"/>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sp>
        <p:nvSpPr>
          <p:cNvPr id="12" name="Datumsplatzhalter 3">
            <a:extLst>
              <a:ext uri="{FF2B5EF4-FFF2-40B4-BE49-F238E27FC236}">
                <a16:creationId xmlns:a16="http://schemas.microsoft.com/office/drawing/2014/main" id="{855B3E5F-B8FC-46CD-9F7E-E91F08A3EACD}"/>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pic>
        <p:nvPicPr>
          <p:cNvPr id="4" name="Grafik 3"/>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2259478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Kapiteltrenner" preserve="1" userDrawn="1">
  <p:cSld name="Kapiteltrenner">
    <p:bg bwMode="gray">
      <p:bgPr>
        <a:solidFill>
          <a:schemeClr val="tx2">
            <a:alpha val="30000"/>
          </a:schemeClr>
        </a:solidFill>
        <a:effectLst/>
      </p:bgPr>
    </p:bg>
    <p:spTree>
      <p:nvGrpSpPr>
        <p:cNvPr id="1" name=""/>
        <p:cNvGrpSpPr/>
        <p:nvPr/>
      </p:nvGrpSpPr>
      <p:grpSpPr>
        <a:xfrm>
          <a:off x="0" y="0"/>
          <a:ext cx="0" cy="0"/>
          <a:chOff x="0" y="0"/>
          <a:chExt cx="0" cy="0"/>
        </a:xfrm>
      </p:grpSpPr>
      <p:sp>
        <p:nvSpPr>
          <p:cNvPr id="7" name="Bildplatzhalter 7">
            <a:extLst>
              <a:ext uri="{FF2B5EF4-FFF2-40B4-BE49-F238E27FC236}">
                <a16:creationId xmlns:a16="http://schemas.microsoft.com/office/drawing/2014/main" id="{761B2391-66AC-4AEC-A3D2-F6B8913C7148}"/>
              </a:ext>
            </a:extLst>
          </p:cNvPr>
          <p:cNvSpPr>
            <a:spLocks noGrp="1"/>
          </p:cNvSpPr>
          <p:nvPr>
            <p:ph type="pic" sz="quarter" idx="14"/>
          </p:nvPr>
        </p:nvSpPr>
        <p:spPr>
          <a:xfrm>
            <a:off x="0" y="0"/>
            <a:ext cx="12192000" cy="6858000"/>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bwMode="gray">
          <a:xfrm>
            <a:off x="6064101" y="3428999"/>
            <a:ext cx="5545138" cy="2828925"/>
          </a:xfrm>
        </p:spPr>
        <p:txBody>
          <a:bodyPr anchor="b"/>
          <a:lstStyle>
            <a:lvl1pPr>
              <a:lnSpc>
                <a:spcPct val="83000"/>
              </a:lnSpc>
              <a:defRPr sz="4000" b="0">
                <a:solidFill>
                  <a:schemeClr val="bg1"/>
                </a:solidFill>
                <a:latin typeface="Migrosbank Kievit Light" panose="02000503040000020004"/>
              </a:defRPr>
            </a:lvl1pPr>
          </a:lstStyle>
          <a:p>
            <a:r>
              <a:rPr lang="de-CH"/>
              <a:t>Titelmasterformat durch Klicken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p:nvPr>
        </p:nvSpPr>
        <p:spPr bwMode="gray">
          <a:xfrm>
            <a:off x="550863" y="3439634"/>
            <a:ext cx="2668587" cy="3095624"/>
          </a:xfrm>
        </p:spPr>
        <p:txBody>
          <a:bodyPr anchor="b" anchorCtr="0">
            <a:noAutofit/>
          </a:bodyPr>
          <a:lstStyle>
            <a:lvl1pPr marL="0" indent="0">
              <a:spcAft>
                <a:spcPts val="0"/>
              </a:spcAft>
              <a:buNone/>
              <a:defRPr sz="1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Formatvorlagen des Textmasters bearbeiten</a:t>
            </a:r>
          </a:p>
        </p:txBody>
      </p:sp>
    </p:spTree>
    <p:extLst>
      <p:ext uri="{BB962C8B-B14F-4D97-AF65-F5344CB8AC3E}">
        <p14:creationId xmlns:p14="http://schemas.microsoft.com/office/powerpoint/2010/main" val="42905356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Zitatfolie" type="secHead" preserve="1">
  <p:cSld name="Zitatfolie">
    <p:spTree>
      <p:nvGrpSpPr>
        <p:cNvPr id="1" name=""/>
        <p:cNvGrpSpPr/>
        <p:nvPr/>
      </p:nvGrpSpPr>
      <p:grpSpPr>
        <a:xfrm>
          <a:off x="0" y="0"/>
          <a:ext cx="0" cy="0"/>
          <a:chOff x="0" y="0"/>
          <a:chExt cx="0" cy="0"/>
        </a:xfrm>
      </p:grpSpPr>
      <p:sp>
        <p:nvSpPr>
          <p:cNvPr id="9" name="Rechteck 1">
            <a:extLst>
              <a:ext uri="{FF2B5EF4-FFF2-40B4-BE49-F238E27FC236}">
                <a16:creationId xmlns:a16="http://schemas.microsoft.com/office/drawing/2014/main" id="{B0C1AB8A-C627-414E-BE75-9A98A8D0E4F1}"/>
              </a:ext>
            </a:extLst>
          </p:cNvPr>
          <p:cNvSpPr/>
          <p:nvPr userDrawn="1"/>
        </p:nvSpPr>
        <p:spPr bwMode="hidden">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Migrosbank Kievit Light" panose="02000503040000020004"/>
            </a:endParaRPr>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4914001" y="1866105"/>
            <a:ext cx="6277875" cy="3794920"/>
          </a:xfrm>
        </p:spPr>
        <p:txBody>
          <a:bodyPr anchor="b"/>
          <a:lstStyle>
            <a:lvl1pPr>
              <a:lnSpc>
                <a:spcPct val="100000"/>
              </a:lnSpc>
              <a:defRPr sz="3800" b="0">
                <a:solidFill>
                  <a:schemeClr val="bg1"/>
                </a:solidFill>
                <a:latin typeface="Migrosbank Kievit Light" panose="02000503040000020004"/>
              </a:defRPr>
            </a:lvl1pPr>
          </a:lstStyle>
          <a:p>
            <a:r>
              <a:rPr lang="de-CH"/>
              <a:t>Titelmasterformat durch Klicken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p:nvPr>
        </p:nvSpPr>
        <p:spPr>
          <a:xfrm>
            <a:off x="4914001" y="5764213"/>
            <a:ext cx="6277875" cy="365125"/>
          </a:xfrm>
        </p:spPr>
        <p:txBody>
          <a:bodyPr anchor="b" anchorCtr="0">
            <a:noAutofit/>
          </a:bodyPr>
          <a:lstStyle>
            <a:lvl1pPr marL="0" indent="0">
              <a:spcAft>
                <a:spcPts val="0"/>
              </a:spcAft>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Formatvorlagen des Textmasters bearbeiten</a:t>
            </a:r>
          </a:p>
        </p:txBody>
      </p:sp>
      <p:sp>
        <p:nvSpPr>
          <p:cNvPr id="5" name="Fußzeilenplatzhalter 4">
            <a:extLst>
              <a:ext uri="{FF2B5EF4-FFF2-40B4-BE49-F238E27FC236}">
                <a16:creationId xmlns:a16="http://schemas.microsoft.com/office/drawing/2014/main" id="{26A8EB4C-2E34-4F51-BD31-EA2ED452AF19}"/>
              </a:ext>
            </a:extLst>
          </p:cNvPr>
          <p:cNvSpPr>
            <a:spLocks noGrp="1"/>
          </p:cNvSpPr>
          <p:nvPr>
            <p:ph type="ftr" sz="quarter" idx="11"/>
          </p:nvPr>
        </p:nvSpPr>
        <p:spPr/>
        <p:txBody>
          <a:bodyPr/>
          <a:lstStyle>
            <a:lvl1pPr>
              <a:defRPr>
                <a:solidFill>
                  <a:schemeClr val="bg1"/>
                </a:solidFill>
              </a:defRPr>
            </a:lvl1pPr>
          </a:lstStyle>
          <a:p>
            <a:r>
              <a:rPr lang="en-US"/>
              <a:t>Migros Bank | April 2024</a:t>
            </a:r>
            <a:endParaRPr lang="de-CH"/>
          </a:p>
        </p:txBody>
      </p:sp>
      <p:sp>
        <p:nvSpPr>
          <p:cNvPr id="6" name="Foliennummernplatzhalter 5">
            <a:extLst>
              <a:ext uri="{FF2B5EF4-FFF2-40B4-BE49-F238E27FC236}">
                <a16:creationId xmlns:a16="http://schemas.microsoft.com/office/drawing/2014/main" id="{8FBD78FC-D11D-48F7-B00A-609A3D4C83B3}"/>
              </a:ext>
            </a:extLst>
          </p:cNvPr>
          <p:cNvSpPr>
            <a:spLocks noGrp="1"/>
          </p:cNvSpPr>
          <p:nvPr>
            <p:ph type="sldNum" sz="quarter" idx="12"/>
          </p:nvPr>
        </p:nvSpPr>
        <p:spPr/>
        <p:txBody>
          <a:bodyPr/>
          <a:lstStyle>
            <a:lvl1pPr>
              <a:defRPr b="0">
                <a:solidFill>
                  <a:srgbClr val="144B3C"/>
                </a:solidFill>
              </a:defRPr>
            </a:lvl1pPr>
          </a:lstStyle>
          <a:p>
            <a:fld id="{A2B1D10F-6A84-4671-8440-CA440B0B197A}" type="slidenum">
              <a:rPr lang="en-US" smtClean="0"/>
              <a:pPr/>
              <a:t>‹#›</a:t>
            </a:fld>
            <a:endParaRPr lang="de-CH"/>
          </a:p>
        </p:txBody>
      </p:sp>
    </p:spTree>
    <p:extLst>
      <p:ext uri="{BB962C8B-B14F-4D97-AF65-F5344CB8AC3E}">
        <p14:creationId xmlns:p14="http://schemas.microsoft.com/office/powerpoint/2010/main" val="3492006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Zitatfolie_2" type="secHead" preserve="1">
  <p:cSld name="Zitatfolie_2">
    <p:spTree>
      <p:nvGrpSpPr>
        <p:cNvPr id="1" name=""/>
        <p:cNvGrpSpPr/>
        <p:nvPr/>
      </p:nvGrpSpPr>
      <p:grpSpPr>
        <a:xfrm>
          <a:off x="0" y="0"/>
          <a:ext cx="0" cy="0"/>
          <a:chOff x="0" y="0"/>
          <a:chExt cx="0" cy="0"/>
        </a:xfrm>
      </p:grpSpPr>
      <p:sp>
        <p:nvSpPr>
          <p:cNvPr id="9" name="Rechteck 1">
            <a:extLst>
              <a:ext uri="{FF2B5EF4-FFF2-40B4-BE49-F238E27FC236}">
                <a16:creationId xmlns:a16="http://schemas.microsoft.com/office/drawing/2014/main" id="{B0C1AB8A-C627-414E-BE75-9A98A8D0E4F1}"/>
              </a:ext>
            </a:extLst>
          </p:cNvPr>
          <p:cNvSpPr/>
          <p:nvPr userDrawn="1"/>
        </p:nvSpPr>
        <p:spPr bwMode="hidden">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4914001" y="1866105"/>
            <a:ext cx="6277875" cy="3794920"/>
          </a:xfrm>
        </p:spPr>
        <p:txBody>
          <a:bodyPr anchor="b"/>
          <a:lstStyle>
            <a:lvl1pPr>
              <a:lnSpc>
                <a:spcPct val="100000"/>
              </a:lnSpc>
              <a:defRPr sz="3400" b="0" i="1">
                <a:solidFill>
                  <a:schemeClr val="bg1"/>
                </a:solidFill>
                <a:latin typeface="Migrosbank Kievit Light" panose="02000503040000020004"/>
              </a:defRPr>
            </a:lvl1pPr>
          </a:lstStyle>
          <a:p>
            <a:r>
              <a:rPr lang="de-CH"/>
              <a:t>Titelmasterformat durch Klicken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p:nvPr>
        </p:nvSpPr>
        <p:spPr>
          <a:xfrm>
            <a:off x="4914001" y="5764213"/>
            <a:ext cx="6277875" cy="365125"/>
          </a:xfrm>
        </p:spPr>
        <p:txBody>
          <a:bodyPr anchor="b" anchorCtr="0">
            <a:noAutofit/>
          </a:bodyPr>
          <a:lstStyle>
            <a:lvl1pPr marL="0" indent="0">
              <a:spcAft>
                <a:spcPts val="0"/>
              </a:spcAft>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Formatvorlagen des Textmasters bearbeiten</a:t>
            </a:r>
          </a:p>
        </p:txBody>
      </p:sp>
      <p:sp>
        <p:nvSpPr>
          <p:cNvPr id="5" name="Fußzeilenplatzhalter 4">
            <a:extLst>
              <a:ext uri="{FF2B5EF4-FFF2-40B4-BE49-F238E27FC236}">
                <a16:creationId xmlns:a16="http://schemas.microsoft.com/office/drawing/2014/main" id="{26A8EB4C-2E34-4F51-BD31-EA2ED452AF19}"/>
              </a:ext>
            </a:extLst>
          </p:cNvPr>
          <p:cNvSpPr>
            <a:spLocks noGrp="1"/>
          </p:cNvSpPr>
          <p:nvPr>
            <p:ph type="ftr" sz="quarter" idx="11"/>
          </p:nvPr>
        </p:nvSpPr>
        <p:spPr/>
        <p:txBody>
          <a:bodyPr/>
          <a:lstStyle>
            <a:lvl1pPr>
              <a:defRPr>
                <a:solidFill>
                  <a:schemeClr val="bg1"/>
                </a:solidFill>
              </a:defRPr>
            </a:lvl1pPr>
          </a:lstStyle>
          <a:p>
            <a:r>
              <a:rPr lang="en-US"/>
              <a:t>Migros Bank | April 2024</a:t>
            </a:r>
            <a:endParaRPr lang="de-CH"/>
          </a:p>
        </p:txBody>
      </p:sp>
      <p:sp>
        <p:nvSpPr>
          <p:cNvPr id="6" name="Foliennummernplatzhalter 5">
            <a:extLst>
              <a:ext uri="{FF2B5EF4-FFF2-40B4-BE49-F238E27FC236}">
                <a16:creationId xmlns:a16="http://schemas.microsoft.com/office/drawing/2014/main" id="{8FBD78FC-D11D-48F7-B00A-609A3D4C83B3}"/>
              </a:ext>
            </a:extLst>
          </p:cNvPr>
          <p:cNvSpPr>
            <a:spLocks noGrp="1"/>
          </p:cNvSpPr>
          <p:nvPr>
            <p:ph type="sldNum" sz="quarter" idx="12"/>
          </p:nvPr>
        </p:nvSpPr>
        <p:spPr/>
        <p:txBody>
          <a:bodyPr/>
          <a:lstStyle>
            <a:lvl1pPr>
              <a:defRPr b="0">
                <a:solidFill>
                  <a:srgbClr val="144B3C"/>
                </a:solidFill>
              </a:defRPr>
            </a:lvl1pPr>
          </a:lstStyle>
          <a:p>
            <a:fld id="{A85160B1-8FCA-44F8-AB6D-4F0FD88EFE98}" type="slidenum">
              <a:rPr lang="en-US" smtClean="0"/>
              <a:pPr/>
              <a:t>‹#›</a:t>
            </a:fld>
            <a:endParaRPr lang="de-CH"/>
          </a:p>
        </p:txBody>
      </p:sp>
    </p:spTree>
    <p:extLst>
      <p:ext uri="{BB962C8B-B14F-4D97-AF65-F5344CB8AC3E}">
        <p14:creationId xmlns:p14="http://schemas.microsoft.com/office/powerpoint/2010/main" val="1147083739"/>
      </p:ext>
    </p:extLst>
  </p:cSld>
  <p:clrMapOvr>
    <a:masterClrMapping/>
  </p:clrMapOvr>
  <p:extLst>
    <p:ext uri="{DCECCB84-F9BA-43D5-87BE-67443E8EF086}">
      <p15:sldGuideLst xmlns:p15="http://schemas.microsoft.com/office/powerpoint/2012/main">
        <p15:guide id="1" orient="horz" pos="348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und Inhalt"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AE10CB-D381-48B3-9B59-9C3049E9FB2C}"/>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FFBBA662-555E-4012-8F1F-57A071E200FA}"/>
              </a:ext>
            </a:extLst>
          </p:cNvPr>
          <p:cNvSpPr>
            <a:spLocks noGrp="1"/>
          </p:cNvSpPr>
          <p:nvPr>
            <p:ph idx="1"/>
          </p:nvPr>
        </p:nvSpPr>
        <p:spPr>
          <a:xfrm>
            <a:off x="550863" y="1700213"/>
            <a:ext cx="8697600"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5" name="Fußzeilenplatzhalter 4">
            <a:extLst>
              <a:ext uri="{FF2B5EF4-FFF2-40B4-BE49-F238E27FC236}">
                <a16:creationId xmlns:a16="http://schemas.microsoft.com/office/drawing/2014/main" id="{86A5A2C3-739A-4D57-AD83-08E6D24B1AFE}"/>
              </a:ext>
            </a:extLst>
          </p:cNvPr>
          <p:cNvSpPr>
            <a:spLocks noGrp="1"/>
          </p:cNvSpPr>
          <p:nvPr>
            <p:ph type="ftr" sz="quarter" idx="11"/>
          </p:nvPr>
        </p:nvSpPr>
        <p:spPr/>
        <p:txBody>
          <a:bodyPr/>
          <a:lstStyle/>
          <a:p>
            <a:r>
              <a:rPr lang="en-US"/>
              <a:t>Migros Bank | April 2024</a:t>
            </a:r>
            <a:endParaRPr lang="de-CH"/>
          </a:p>
        </p:txBody>
      </p:sp>
      <p:sp>
        <p:nvSpPr>
          <p:cNvPr id="6" name="Foliennummernplatzhalter 5">
            <a:extLst>
              <a:ext uri="{FF2B5EF4-FFF2-40B4-BE49-F238E27FC236}">
                <a16:creationId xmlns:a16="http://schemas.microsoft.com/office/drawing/2014/main" id="{6A668C87-EE38-4093-A355-5D8CECCE66FD}"/>
              </a:ext>
            </a:extLst>
          </p:cNvPr>
          <p:cNvSpPr>
            <a:spLocks noGrp="1"/>
          </p:cNvSpPr>
          <p:nvPr>
            <p:ph type="sldNum" sz="quarter" idx="12"/>
          </p:nvPr>
        </p:nvSpPr>
        <p:spPr/>
        <p:txBody>
          <a:bodyPr/>
          <a:lstStyle>
            <a:lvl1pPr>
              <a:defRPr b="0">
                <a:solidFill>
                  <a:srgbClr val="144B3C"/>
                </a:solidFill>
              </a:defRPr>
            </a:lvl1pPr>
          </a:lstStyle>
          <a:p>
            <a:fld id="{196BEDF4-7926-4348-856F-2FC65D2FFE7E}" type="slidenum">
              <a:rPr lang="en-US" smtClean="0"/>
              <a:pPr/>
              <a:t>‹#›</a:t>
            </a:fld>
            <a:endParaRPr lang="de-CH"/>
          </a:p>
        </p:txBody>
      </p:sp>
      <p:sp>
        <p:nvSpPr>
          <p:cNvPr id="7" name="Text Placeholder 7">
            <a:extLst>
              <a:ext uri="{FF2B5EF4-FFF2-40B4-BE49-F238E27FC236}">
                <a16:creationId xmlns:a16="http://schemas.microsoft.com/office/drawing/2014/main" id="{09D76BDE-B016-4663-8391-C9A5D68DD502}"/>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Tree>
    <p:extLst>
      <p:ext uri="{BB962C8B-B14F-4D97-AF65-F5344CB8AC3E}">
        <p14:creationId xmlns:p14="http://schemas.microsoft.com/office/powerpoint/2010/main" val="3557199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Zwei Inhalte"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4" name="Inhaltsplatzhalter 3">
            <a:extLst>
              <a:ext uri="{FF2B5EF4-FFF2-40B4-BE49-F238E27FC236}">
                <a16:creationId xmlns:a16="http://schemas.microsoft.com/office/drawing/2014/main" id="{AA9791D4-3412-4738-9DA8-2DD7F3CB454E}"/>
              </a:ext>
            </a:extLst>
          </p:cNvPr>
          <p:cNvSpPr>
            <a:spLocks noGrp="1"/>
          </p:cNvSpPr>
          <p:nvPr>
            <p:ph sz="half" idx="2"/>
          </p:nvPr>
        </p:nvSpPr>
        <p:spPr>
          <a:xfrm>
            <a:off x="6203950" y="1700213"/>
            <a:ext cx="5437188"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0139FCB6-68D7-4E51-B803-8A38FA9BD11A}"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Tree>
    <p:extLst>
      <p:ext uri="{BB962C8B-B14F-4D97-AF65-F5344CB8AC3E}">
        <p14:creationId xmlns:p14="http://schemas.microsoft.com/office/powerpoint/2010/main" val="30660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ier Inhalte"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4"/>
            <a:ext cx="5437187" cy="2088000"/>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4" name="Inhaltsplatzhalter 3">
            <a:extLst>
              <a:ext uri="{FF2B5EF4-FFF2-40B4-BE49-F238E27FC236}">
                <a16:creationId xmlns:a16="http://schemas.microsoft.com/office/drawing/2014/main" id="{AA9791D4-3412-4738-9DA8-2DD7F3CB454E}"/>
              </a:ext>
            </a:extLst>
          </p:cNvPr>
          <p:cNvSpPr>
            <a:spLocks noGrp="1"/>
          </p:cNvSpPr>
          <p:nvPr>
            <p:ph sz="half" idx="2"/>
          </p:nvPr>
        </p:nvSpPr>
        <p:spPr>
          <a:xfrm>
            <a:off x="6203950" y="1700213"/>
            <a:ext cx="5437188" cy="2088001"/>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51288EB8-DACC-4D4E-99D1-AD2570D9C78C}"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9" name="Inhaltsplatzhalter 2">
            <a:extLst>
              <a:ext uri="{FF2B5EF4-FFF2-40B4-BE49-F238E27FC236}">
                <a16:creationId xmlns:a16="http://schemas.microsoft.com/office/drawing/2014/main" id="{0B08D932-AA1E-4A3C-B0BB-0735813576E1}"/>
              </a:ext>
            </a:extLst>
          </p:cNvPr>
          <p:cNvSpPr>
            <a:spLocks noGrp="1"/>
          </p:cNvSpPr>
          <p:nvPr>
            <p:ph sz="half" idx="14"/>
          </p:nvPr>
        </p:nvSpPr>
        <p:spPr>
          <a:xfrm>
            <a:off x="550862" y="4035005"/>
            <a:ext cx="5437187" cy="2088000"/>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10" name="Inhaltsplatzhalter 3">
            <a:extLst>
              <a:ext uri="{FF2B5EF4-FFF2-40B4-BE49-F238E27FC236}">
                <a16:creationId xmlns:a16="http://schemas.microsoft.com/office/drawing/2014/main" id="{DE601D68-1840-450F-92E8-22E24F33C0E7}"/>
              </a:ext>
            </a:extLst>
          </p:cNvPr>
          <p:cNvSpPr>
            <a:spLocks noGrp="1"/>
          </p:cNvSpPr>
          <p:nvPr>
            <p:ph sz="half" idx="15"/>
          </p:nvPr>
        </p:nvSpPr>
        <p:spPr>
          <a:xfrm>
            <a:off x="6203950" y="4035600"/>
            <a:ext cx="5437188" cy="2088000"/>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3558475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halt und Bild" preserve="1" userDrawn="1">
  <p:cSld name="Inhalt und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77F14F03-A31B-4589-B7A5-324F592AE32E}"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0" y="1700214"/>
            <a:ext cx="5437188" cy="4429125"/>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28442013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halt und zwei Bilder" preserve="1" userDrawn="1">
  <p:cSld name="Inhalt und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63B4C2E9-6647-42EC-B397-61E4B23A1884}"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2" y="1700212"/>
            <a:ext cx="5437187"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5437187"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11290826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halt und drei Bilder" preserve="1" userDrawn="1">
  <p:cSld name="Inhalt und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5B8DFCFC-7348-47DA-8E07-8BAF02501BA6}"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52" y="1700212"/>
            <a:ext cx="5437187"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2682000" cy="2178000"/>
          </a:xfrm>
        </p:spPr>
        <p:txBody>
          <a:bodyPr bIns="720000" anchor="ctr" anchorCtr="0"/>
          <a:lstStyle>
            <a:lvl1pPr marL="0" indent="0" algn="ctr">
              <a:buNone/>
              <a:defRPr/>
            </a:lvl1pPr>
          </a:lstStyle>
          <a:p>
            <a:r>
              <a:rPr lang="de-CH"/>
              <a:t>Bild durch Klicken auf Symbol hinzufügen</a:t>
            </a:r>
          </a:p>
        </p:txBody>
      </p:sp>
      <p:sp>
        <p:nvSpPr>
          <p:cNvPr id="10" name="Bildplatzhalter 7">
            <a:extLst>
              <a:ext uri="{FF2B5EF4-FFF2-40B4-BE49-F238E27FC236}">
                <a16:creationId xmlns:a16="http://schemas.microsoft.com/office/drawing/2014/main" id="{B0D874F9-6ECC-4A11-BA06-1E69C82BBF61}"/>
              </a:ext>
            </a:extLst>
          </p:cNvPr>
          <p:cNvSpPr>
            <a:spLocks noGrp="1"/>
          </p:cNvSpPr>
          <p:nvPr>
            <p:ph type="pic" sz="quarter" idx="16"/>
          </p:nvPr>
        </p:nvSpPr>
        <p:spPr>
          <a:xfrm>
            <a:off x="8955538" y="3949200"/>
            <a:ext cx="26820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53020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elfolie mit Grafik weisse Schrift" preserve="1" userDrawn="1">
  <p:cSld name="Titelfolie mit Grafik weisse Schrift">
    <p:bg bwMode="gray">
      <p:bgPr>
        <a:solidFill>
          <a:schemeClr val="tx2">
            <a:alpha val="30000"/>
          </a:schemeClr>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856D02C7-81F2-4751-AFE4-54D6874690E4}"/>
              </a:ext>
            </a:extLst>
          </p:cNvPr>
          <p:cNvSpPr>
            <a:spLocks noGrp="1"/>
          </p:cNvSpPr>
          <p:nvPr>
            <p:ph type="pic" sz="quarter" idx="13"/>
          </p:nvPr>
        </p:nvSpPr>
        <p:spPr>
          <a:xfrm>
            <a:off x="0" y="0"/>
            <a:ext cx="12192000" cy="6858000"/>
          </a:xfrm>
        </p:spPr>
        <p:txBody>
          <a:bodyPr bIns="720000" anchor="ctr" anchorCtr="0"/>
          <a:lstStyle>
            <a:lvl1pPr marL="0" indent="0" algn="ctr">
              <a:buNone/>
              <a:defRPr/>
            </a:lvl1pPr>
          </a:lstStyle>
          <a:p>
            <a:r>
              <a:rPr lang="de-CH"/>
              <a:t>Bild durch Klicken auf Symbol hinzufügen</a:t>
            </a:r>
          </a:p>
        </p:txBody>
      </p:sp>
      <p:sp>
        <p:nvSpPr>
          <p:cNvPr id="2" name="Titel 1">
            <a:extLst>
              <a:ext uri="{FF2B5EF4-FFF2-40B4-BE49-F238E27FC236}">
                <a16:creationId xmlns:a16="http://schemas.microsoft.com/office/drawing/2014/main" id="{DF6B2C97-D41B-4FBE-8F1C-EE27CA9D82CD}"/>
              </a:ext>
            </a:extLst>
          </p:cNvPr>
          <p:cNvSpPr>
            <a:spLocks noGrp="1"/>
          </p:cNvSpPr>
          <p:nvPr>
            <p:ph type="ctrTitle"/>
          </p:nvPr>
        </p:nvSpPr>
        <p:spPr bwMode="gray">
          <a:xfrm>
            <a:off x="874712" y="549275"/>
            <a:ext cx="6480000" cy="1436279"/>
          </a:xfrm>
        </p:spPr>
        <p:txBody>
          <a:bodyPr anchor="b"/>
          <a:lstStyle>
            <a:lvl1pPr algn="l">
              <a:lnSpc>
                <a:spcPct val="100000"/>
              </a:lnSpc>
              <a:defRPr sz="3800">
                <a:solidFill>
                  <a:schemeClr val="bg1"/>
                </a:solidFill>
              </a:defRPr>
            </a:lvl1pPr>
          </a:lstStyle>
          <a:p>
            <a:r>
              <a:rPr lang="de-CH"/>
              <a:t>Mastertitelformat bearbeiten</a:t>
            </a:r>
          </a:p>
        </p:txBody>
      </p:sp>
      <p:sp>
        <p:nvSpPr>
          <p:cNvPr id="3" name="Untertitel 2">
            <a:extLst>
              <a:ext uri="{FF2B5EF4-FFF2-40B4-BE49-F238E27FC236}">
                <a16:creationId xmlns:a16="http://schemas.microsoft.com/office/drawing/2014/main" id="{79F7FC83-BAAC-45BB-A214-22D7DFBF2E22}"/>
              </a:ext>
            </a:extLst>
          </p:cNvPr>
          <p:cNvSpPr>
            <a:spLocks noGrp="1"/>
          </p:cNvSpPr>
          <p:nvPr>
            <p:ph type="subTitle" idx="1"/>
          </p:nvPr>
        </p:nvSpPr>
        <p:spPr bwMode="gray">
          <a:xfrm>
            <a:off x="874713" y="1985555"/>
            <a:ext cx="10766425" cy="1436279"/>
          </a:xfrm>
        </p:spPr>
        <p:txBody>
          <a:bodyPr>
            <a:noAutofit/>
          </a:bodyPr>
          <a:lstStyle>
            <a:lvl1pPr marL="0" indent="0" algn="l">
              <a:spcAft>
                <a:spcPts val="0"/>
              </a:spcAft>
              <a:buNone/>
              <a:defRPr sz="2400">
                <a:solidFill>
                  <a:schemeClr val="bg1"/>
                </a:solidFill>
                <a:latin typeface="Migrosbank Kievit Light" panose="020005030400000200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CH"/>
              <a:t>Master-Untertitelformat bearbeiten</a:t>
            </a:r>
          </a:p>
        </p:txBody>
      </p:sp>
      <p:sp>
        <p:nvSpPr>
          <p:cNvPr id="10" name="Status" hidden="1">
            <a:extLst>
              <a:ext uri="{FF2B5EF4-FFF2-40B4-BE49-F238E27FC236}">
                <a16:creationId xmlns:a16="http://schemas.microsoft.com/office/drawing/2014/main" id="{49D07419-924B-47CD-BAF3-36D2698419E6}"/>
              </a:ext>
            </a:extLst>
          </p:cNvPr>
          <p:cNvSpPr/>
          <p:nvPr userDrawn="1">
            <p:custDataLst>
              <p:tags r:id="rId2"/>
            </p:custDataLst>
          </p:nvPr>
        </p:nvSpPr>
        <p:spPr>
          <a:xfrm>
            <a:off x="874712" y="0"/>
            <a:ext cx="1846717" cy="54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solidFill>
                  <a:schemeClr val="accent1"/>
                </a:solidFill>
              </a:rPr>
              <a:t>Entwurf</a:t>
            </a:r>
          </a:p>
        </p:txBody>
      </p:sp>
      <p:sp>
        <p:nvSpPr>
          <p:cNvPr id="11" name="Classification" hidden="1">
            <a:extLst>
              <a:ext uri="{FF2B5EF4-FFF2-40B4-BE49-F238E27FC236}">
                <a16:creationId xmlns:a16="http://schemas.microsoft.com/office/drawing/2014/main" id="{F298AA86-795A-4584-A675-9BC7DC52FB30}"/>
              </a:ext>
            </a:extLst>
          </p:cNvPr>
          <p:cNvSpPr/>
          <p:nvPr userDrawn="1">
            <p:custDataLst>
              <p:tags r:id="rId3"/>
            </p:custDataLst>
          </p:nvPr>
        </p:nvSpPr>
        <p:spPr>
          <a:xfrm>
            <a:off x="874712" y="5918949"/>
            <a:ext cx="1021113" cy="246221"/>
          </a:xfrm>
          <a:prstGeom prst="rect">
            <a:avLst/>
          </a:prstGeom>
        </p:spPr>
        <p:txBody>
          <a:bodyPr wrap="none" lIns="0" tIns="0" rIns="0" bIns="0">
            <a:spAutoFit/>
          </a:bodyPr>
          <a:lstStyle/>
          <a:p>
            <a:r>
              <a:rPr lang="de-CH" sz="1600" b="1">
                <a:solidFill>
                  <a:schemeClr val="bg1"/>
                </a:solidFill>
              </a:rPr>
              <a:t>Vertraulich</a:t>
            </a:r>
          </a:p>
        </p:txBody>
      </p:sp>
      <p:sp>
        <p:nvSpPr>
          <p:cNvPr id="12" name="Datumsplatzhalter 3">
            <a:extLst>
              <a:ext uri="{FF2B5EF4-FFF2-40B4-BE49-F238E27FC236}">
                <a16:creationId xmlns:a16="http://schemas.microsoft.com/office/drawing/2014/main" id="{855B3E5F-B8FC-46CD-9F7E-E91F08A3EACD}"/>
              </a:ext>
            </a:extLst>
          </p:cNvPr>
          <p:cNvSpPr>
            <a:spLocks noGrp="1"/>
          </p:cNvSpPr>
          <p:nvPr>
            <p:ph type="dt" sz="half" idx="10"/>
          </p:nvPr>
        </p:nvSpPr>
        <p:spPr bwMode="gray">
          <a:xfrm>
            <a:off x="874713" y="6196112"/>
            <a:ext cx="2743200" cy="153888"/>
          </a:xfrm>
          <a:prstGeom prst="rect">
            <a:avLst/>
          </a:prstGeom>
        </p:spPr>
        <p:txBody>
          <a:bodyPr lIns="0" tIns="0" rIns="0" bIns="0">
            <a:noAutofit/>
          </a:bodyPr>
          <a:lstStyle>
            <a:lvl1pPr>
              <a:defRPr sz="1000">
                <a:solidFill>
                  <a:schemeClr val="bg1"/>
                </a:solidFill>
              </a:defRPr>
            </a:lvl1pPr>
          </a:lstStyle>
          <a:p>
            <a:endParaRPr lang="de-CH"/>
          </a:p>
        </p:txBody>
      </p:sp>
      <p:pic>
        <p:nvPicPr>
          <p:cNvPr id="5" name="Grafik 4">
            <a:extLst>
              <a:ext uri="{FF2B5EF4-FFF2-40B4-BE49-F238E27FC236}">
                <a16:creationId xmlns:a16="http://schemas.microsoft.com/office/drawing/2014/main" id="{4D90BC87-1AB9-4E26-853F-7720D037931E}"/>
              </a:ext>
            </a:extLst>
          </p:cNvPr>
          <p:cNvPicPr>
            <a:picLocks noChangeAspect="1"/>
          </p:cNvPicPr>
          <p:nvPr userDrawn="1">
            <p:custDataLst>
              <p:tags r:id="rId4"/>
            </p:custDataLst>
          </p:nvPr>
        </p:nvPicPr>
        <p:blipFill>
          <a:blip r:embed="rId6">
            <a:extLst>
              <a:ext uri="{28A0092B-C50C-407E-A947-70E740481C1C}">
                <a14:useLocalDpi xmlns:a14="http://schemas.microsoft.com/office/drawing/2010/main"/>
              </a:ext>
            </a:extLst>
          </a:blip>
          <a:stretch>
            <a:fillRect/>
          </a:stretch>
        </p:blipFill>
        <p:spPr bwMode="gray">
          <a:xfrm>
            <a:off x="9488457" y="6095219"/>
            <a:ext cx="2161064" cy="326491"/>
          </a:xfrm>
          <a:prstGeom prst="rect">
            <a:avLst/>
          </a:prstGeom>
        </p:spPr>
      </p:pic>
    </p:spTree>
    <p:extLst>
      <p:ext uri="{BB962C8B-B14F-4D97-AF65-F5344CB8AC3E}">
        <p14:creationId xmlns:p14="http://schemas.microsoft.com/office/powerpoint/2010/main" val="5677649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halt und vier Bilder" preserve="1" userDrawn="1">
  <p:cSld name="Inhalt und vier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CAEFB696-0D34-4A00-8846-A0BC7F5C190A}"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6203949" y="1700213"/>
            <a:ext cx="2682000" cy="2178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203950" y="3949200"/>
            <a:ext cx="2682000" cy="2178000"/>
          </a:xfrm>
        </p:spPr>
        <p:txBody>
          <a:bodyPr bIns="720000" anchor="ctr" anchorCtr="0"/>
          <a:lstStyle>
            <a:lvl1pPr marL="0" indent="0" algn="ctr">
              <a:buNone/>
              <a:defRPr/>
            </a:lvl1pPr>
          </a:lstStyle>
          <a:p>
            <a:r>
              <a:rPr lang="de-CH"/>
              <a:t>Bild durch Klicken auf Symbol hinzufügen</a:t>
            </a:r>
          </a:p>
        </p:txBody>
      </p:sp>
      <p:sp>
        <p:nvSpPr>
          <p:cNvPr id="10" name="Bildplatzhalter 7">
            <a:extLst>
              <a:ext uri="{FF2B5EF4-FFF2-40B4-BE49-F238E27FC236}">
                <a16:creationId xmlns:a16="http://schemas.microsoft.com/office/drawing/2014/main" id="{B0D874F9-6ECC-4A11-BA06-1E69C82BBF61}"/>
              </a:ext>
            </a:extLst>
          </p:cNvPr>
          <p:cNvSpPr>
            <a:spLocks noGrp="1"/>
          </p:cNvSpPr>
          <p:nvPr>
            <p:ph type="pic" sz="quarter" idx="16"/>
          </p:nvPr>
        </p:nvSpPr>
        <p:spPr>
          <a:xfrm>
            <a:off x="8955538" y="3949200"/>
            <a:ext cx="2682000" cy="21780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8955537" y="1700213"/>
            <a:ext cx="26820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592754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rei Inhalte mit Bilder" preserve="1" userDrawn="1">
  <p:cSld name="Drei Inhalte mit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D424A8A1-8658-4638-90FA-56D8DAD7DA01}"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2" y="1705439"/>
            <a:ext cx="3600000" cy="22140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8038800" y="1700213"/>
            <a:ext cx="3600000" cy="22140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4294800" y="1700213"/>
            <a:ext cx="3600000" cy="2214000"/>
          </a:xfrm>
        </p:spPr>
        <p:txBody>
          <a:bodyPr bIns="720000" anchor="ctr" anchorCtr="0"/>
          <a:lstStyle>
            <a:lvl1pPr marL="0" indent="0" algn="ctr">
              <a:buNone/>
              <a:defRPr/>
            </a:lvl1pPr>
          </a:lstStyle>
          <a:p>
            <a:r>
              <a:rPr lang="de-CH"/>
              <a:t>Bild durch Klicken auf Symbol hinzufügen</a:t>
            </a:r>
          </a:p>
        </p:txBody>
      </p:sp>
      <p:sp>
        <p:nvSpPr>
          <p:cNvPr id="13" name="Textplatzhalter 12">
            <a:extLst>
              <a:ext uri="{FF2B5EF4-FFF2-40B4-BE49-F238E27FC236}">
                <a16:creationId xmlns:a16="http://schemas.microsoft.com/office/drawing/2014/main" id="{4D1319A2-823D-4953-8AB3-CA6298559EF4}"/>
              </a:ext>
            </a:extLst>
          </p:cNvPr>
          <p:cNvSpPr>
            <a:spLocks noGrp="1"/>
          </p:cNvSpPr>
          <p:nvPr>
            <p:ph type="body" sz="quarter" idx="18"/>
          </p:nvPr>
        </p:nvSpPr>
        <p:spPr bwMode="gray">
          <a:xfrm>
            <a:off x="550800" y="3923926"/>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400"/>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14" name="Textplatzhalter 12">
            <a:extLst>
              <a:ext uri="{FF2B5EF4-FFF2-40B4-BE49-F238E27FC236}">
                <a16:creationId xmlns:a16="http://schemas.microsoft.com/office/drawing/2014/main" id="{1143531D-46D2-440A-BDB8-854A0B874E3D}"/>
              </a:ext>
            </a:extLst>
          </p:cNvPr>
          <p:cNvSpPr>
            <a:spLocks noGrp="1"/>
          </p:cNvSpPr>
          <p:nvPr>
            <p:ph type="body" sz="quarter" idx="19"/>
          </p:nvPr>
        </p:nvSpPr>
        <p:spPr bwMode="gray">
          <a:xfrm>
            <a:off x="4294800" y="3923927"/>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400"/>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15" name="Textplatzhalter 12">
            <a:extLst>
              <a:ext uri="{FF2B5EF4-FFF2-40B4-BE49-F238E27FC236}">
                <a16:creationId xmlns:a16="http://schemas.microsoft.com/office/drawing/2014/main" id="{96367153-93A1-4C02-A4DB-8A7A78FBC922}"/>
              </a:ext>
            </a:extLst>
          </p:cNvPr>
          <p:cNvSpPr>
            <a:spLocks noGrp="1"/>
          </p:cNvSpPr>
          <p:nvPr>
            <p:ph type="body" sz="quarter" idx="20"/>
          </p:nvPr>
        </p:nvSpPr>
        <p:spPr bwMode="gray">
          <a:xfrm>
            <a:off x="8038800" y="3924000"/>
            <a:ext cx="3600000" cy="2205411"/>
          </a:xfrm>
          <a:solidFill>
            <a:srgbClr val="F2F2F2"/>
          </a:solidFill>
        </p:spPr>
        <p:txBody>
          <a:bodyPr lIns="180000" tIns="180000" rIns="180000" bIns="180000">
            <a:normAutofit/>
          </a:bodyPr>
          <a:lstStyle>
            <a:lvl1pPr>
              <a:defRPr sz="1400"/>
            </a:lvl1pPr>
            <a:lvl2pPr>
              <a:defRPr sz="1400"/>
            </a:lvl2pPr>
            <a:lvl3pPr>
              <a:defRPr sz="1400"/>
            </a:lvl3pPr>
            <a:lvl4pPr>
              <a:defRPr sz="1400"/>
            </a:lvl4pPr>
            <a:lvl5pPr>
              <a:defRPr sz="1400"/>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1488696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cht Bilder" preserve="1" userDrawn="1">
  <p:cSld name="Acht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FDBE052E-D578-40DE-B54A-4052D80888D1}"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2" y="1705439"/>
            <a:ext cx="2718000" cy="1861200"/>
          </a:xfrm>
        </p:spPr>
        <p:txBody>
          <a:bodyPr bIns="720000" anchor="ctr" anchorCtr="0"/>
          <a:lstStyle>
            <a:lvl1pPr marL="0" indent="0" algn="ctr">
              <a:buNone/>
              <a:defRPr/>
            </a:lvl1pPr>
          </a:lstStyle>
          <a:p>
            <a:r>
              <a:rPr lang="de-CH"/>
              <a:t>Bild durch Klicken auf Symbol hinzufügen</a:t>
            </a:r>
          </a:p>
        </p:txBody>
      </p:sp>
      <p:sp>
        <p:nvSpPr>
          <p:cNvPr id="9" name="Bildplatzhalter 7">
            <a:extLst>
              <a:ext uri="{FF2B5EF4-FFF2-40B4-BE49-F238E27FC236}">
                <a16:creationId xmlns:a16="http://schemas.microsoft.com/office/drawing/2014/main" id="{2505285A-C998-434A-BD92-18105D736176}"/>
              </a:ext>
            </a:extLst>
          </p:cNvPr>
          <p:cNvSpPr>
            <a:spLocks noGrp="1"/>
          </p:cNvSpPr>
          <p:nvPr>
            <p:ph type="pic" sz="quarter" idx="15"/>
          </p:nvPr>
        </p:nvSpPr>
        <p:spPr>
          <a:xfrm>
            <a:off x="6130800" y="1705439"/>
            <a:ext cx="2718000" cy="1861200"/>
          </a:xfrm>
        </p:spPr>
        <p:txBody>
          <a:bodyPr bIns="720000" anchor="ctr" anchorCtr="0"/>
          <a:lstStyle>
            <a:lvl1pPr marL="0" indent="0" algn="ctr">
              <a:buNone/>
              <a:defRPr/>
            </a:lvl1pPr>
          </a:lstStyle>
          <a:p>
            <a:r>
              <a:rPr lang="de-CH"/>
              <a:t>Bild durch Klicken auf Symbol hinzufügen</a:t>
            </a:r>
          </a:p>
        </p:txBody>
      </p:sp>
      <p:sp>
        <p:nvSpPr>
          <p:cNvPr id="12" name="Bildplatzhalter 7">
            <a:extLst>
              <a:ext uri="{FF2B5EF4-FFF2-40B4-BE49-F238E27FC236}">
                <a16:creationId xmlns:a16="http://schemas.microsoft.com/office/drawing/2014/main" id="{B8C4B2BA-341A-4310-86DA-DECA0A904F08}"/>
              </a:ext>
            </a:extLst>
          </p:cNvPr>
          <p:cNvSpPr>
            <a:spLocks noGrp="1"/>
          </p:cNvSpPr>
          <p:nvPr>
            <p:ph type="pic" sz="quarter" idx="17"/>
          </p:nvPr>
        </p:nvSpPr>
        <p:spPr>
          <a:xfrm>
            <a:off x="3339900" y="1705439"/>
            <a:ext cx="2718000" cy="1861200"/>
          </a:xfrm>
        </p:spPr>
        <p:txBody>
          <a:bodyPr bIns="720000" anchor="ctr" anchorCtr="0"/>
          <a:lstStyle>
            <a:lvl1pPr marL="0" indent="0" algn="ctr">
              <a:buNone/>
              <a:defRPr/>
            </a:lvl1pPr>
          </a:lstStyle>
          <a:p>
            <a:r>
              <a:rPr lang="de-CH"/>
              <a:t>Bild durch Klicken auf Symbol hinzufügen</a:t>
            </a:r>
          </a:p>
        </p:txBody>
      </p:sp>
      <p:sp>
        <p:nvSpPr>
          <p:cNvPr id="13" name="Textplatzhalter 12">
            <a:extLst>
              <a:ext uri="{FF2B5EF4-FFF2-40B4-BE49-F238E27FC236}">
                <a16:creationId xmlns:a16="http://schemas.microsoft.com/office/drawing/2014/main" id="{4D1319A2-823D-4953-8AB3-CA6298559EF4}"/>
              </a:ext>
            </a:extLst>
          </p:cNvPr>
          <p:cNvSpPr>
            <a:spLocks noGrp="1"/>
          </p:cNvSpPr>
          <p:nvPr>
            <p:ph type="body" sz="quarter" idx="18"/>
          </p:nvPr>
        </p:nvSpPr>
        <p:spPr bwMode="gray">
          <a:xfrm>
            <a:off x="55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16" name="Bildplatzhalter 7">
            <a:extLst>
              <a:ext uri="{FF2B5EF4-FFF2-40B4-BE49-F238E27FC236}">
                <a16:creationId xmlns:a16="http://schemas.microsoft.com/office/drawing/2014/main" id="{956FCFBA-539B-408B-BFC9-3B9CA0AFBEFC}"/>
              </a:ext>
            </a:extLst>
          </p:cNvPr>
          <p:cNvSpPr>
            <a:spLocks noGrp="1"/>
          </p:cNvSpPr>
          <p:nvPr>
            <p:ph type="pic" sz="quarter" idx="21"/>
          </p:nvPr>
        </p:nvSpPr>
        <p:spPr>
          <a:xfrm>
            <a:off x="8920800" y="1705439"/>
            <a:ext cx="2718000" cy="1861200"/>
          </a:xfrm>
        </p:spPr>
        <p:txBody>
          <a:bodyPr bIns="720000" anchor="ctr" anchorCtr="0"/>
          <a:lstStyle>
            <a:lvl1pPr marL="0" indent="0" algn="ctr">
              <a:buNone/>
              <a:defRPr/>
            </a:lvl1pPr>
          </a:lstStyle>
          <a:p>
            <a:r>
              <a:rPr lang="de-CH"/>
              <a:t>Bild durch Klicken auf Symbol hinzufügen</a:t>
            </a:r>
          </a:p>
        </p:txBody>
      </p:sp>
      <p:sp>
        <p:nvSpPr>
          <p:cNvPr id="17" name="Bildplatzhalter 7">
            <a:extLst>
              <a:ext uri="{FF2B5EF4-FFF2-40B4-BE49-F238E27FC236}">
                <a16:creationId xmlns:a16="http://schemas.microsoft.com/office/drawing/2014/main" id="{DC82AB4C-EF1C-4DBF-9686-E66502EFE6E8}"/>
              </a:ext>
            </a:extLst>
          </p:cNvPr>
          <p:cNvSpPr>
            <a:spLocks noGrp="1"/>
          </p:cNvSpPr>
          <p:nvPr>
            <p:ph type="pic" sz="quarter" idx="22"/>
          </p:nvPr>
        </p:nvSpPr>
        <p:spPr>
          <a:xfrm>
            <a:off x="550925" y="3949200"/>
            <a:ext cx="2718000" cy="1861200"/>
          </a:xfrm>
        </p:spPr>
        <p:txBody>
          <a:bodyPr bIns="720000" anchor="ctr" anchorCtr="0"/>
          <a:lstStyle>
            <a:lvl1pPr marL="0" indent="0" algn="ctr">
              <a:buNone/>
              <a:defRPr/>
            </a:lvl1pPr>
          </a:lstStyle>
          <a:p>
            <a:r>
              <a:rPr lang="de-CH"/>
              <a:t>Bild durch Klicken auf Symbol hinzufügen</a:t>
            </a:r>
          </a:p>
        </p:txBody>
      </p:sp>
      <p:sp>
        <p:nvSpPr>
          <p:cNvPr id="18" name="Bildplatzhalter 7">
            <a:extLst>
              <a:ext uri="{FF2B5EF4-FFF2-40B4-BE49-F238E27FC236}">
                <a16:creationId xmlns:a16="http://schemas.microsoft.com/office/drawing/2014/main" id="{7504C2DF-40B9-42E9-9B35-7AE061825EDB}"/>
              </a:ext>
            </a:extLst>
          </p:cNvPr>
          <p:cNvSpPr>
            <a:spLocks noGrp="1"/>
          </p:cNvSpPr>
          <p:nvPr>
            <p:ph type="pic" sz="quarter" idx="23"/>
          </p:nvPr>
        </p:nvSpPr>
        <p:spPr>
          <a:xfrm>
            <a:off x="8920800" y="3949200"/>
            <a:ext cx="2718000" cy="1861200"/>
          </a:xfrm>
        </p:spPr>
        <p:txBody>
          <a:bodyPr bIns="720000" anchor="ctr" anchorCtr="0"/>
          <a:lstStyle>
            <a:lvl1pPr marL="0" indent="0" algn="ctr">
              <a:buNone/>
              <a:defRPr/>
            </a:lvl1pPr>
          </a:lstStyle>
          <a:p>
            <a:r>
              <a:rPr lang="de-CH"/>
              <a:t>Bild durch Klicken auf Symbol hinzufügen</a:t>
            </a:r>
          </a:p>
        </p:txBody>
      </p:sp>
      <p:sp>
        <p:nvSpPr>
          <p:cNvPr id="19" name="Bildplatzhalter 7">
            <a:extLst>
              <a:ext uri="{FF2B5EF4-FFF2-40B4-BE49-F238E27FC236}">
                <a16:creationId xmlns:a16="http://schemas.microsoft.com/office/drawing/2014/main" id="{7C5CB7B0-F9E2-4926-B55F-CF3A68B56971}"/>
              </a:ext>
            </a:extLst>
          </p:cNvPr>
          <p:cNvSpPr>
            <a:spLocks noGrp="1"/>
          </p:cNvSpPr>
          <p:nvPr>
            <p:ph type="pic" sz="quarter" idx="24"/>
          </p:nvPr>
        </p:nvSpPr>
        <p:spPr>
          <a:xfrm>
            <a:off x="6130800" y="3949200"/>
            <a:ext cx="2718000" cy="1861200"/>
          </a:xfrm>
        </p:spPr>
        <p:txBody>
          <a:bodyPr bIns="720000" anchor="ctr" anchorCtr="0"/>
          <a:lstStyle>
            <a:lvl1pPr marL="0" indent="0" algn="ctr">
              <a:buNone/>
              <a:defRPr/>
            </a:lvl1pPr>
          </a:lstStyle>
          <a:p>
            <a:r>
              <a:rPr lang="de-CH"/>
              <a:t>Bild durch Klicken auf Symbol hinzufügen</a:t>
            </a:r>
          </a:p>
        </p:txBody>
      </p:sp>
      <p:sp>
        <p:nvSpPr>
          <p:cNvPr id="20" name="Bildplatzhalter 7">
            <a:extLst>
              <a:ext uri="{FF2B5EF4-FFF2-40B4-BE49-F238E27FC236}">
                <a16:creationId xmlns:a16="http://schemas.microsoft.com/office/drawing/2014/main" id="{BBF7F6B5-426C-407F-A337-FE7EB17D393C}"/>
              </a:ext>
            </a:extLst>
          </p:cNvPr>
          <p:cNvSpPr>
            <a:spLocks noGrp="1"/>
          </p:cNvSpPr>
          <p:nvPr>
            <p:ph type="pic" sz="quarter" idx="25"/>
          </p:nvPr>
        </p:nvSpPr>
        <p:spPr>
          <a:xfrm>
            <a:off x="3339838" y="3949200"/>
            <a:ext cx="2718000" cy="1861200"/>
          </a:xfrm>
        </p:spPr>
        <p:txBody>
          <a:bodyPr bIns="720000" anchor="ctr" anchorCtr="0"/>
          <a:lstStyle>
            <a:lvl1pPr marL="0" indent="0" algn="ctr">
              <a:buNone/>
              <a:defRPr/>
            </a:lvl1pPr>
          </a:lstStyle>
          <a:p>
            <a:r>
              <a:rPr lang="de-CH"/>
              <a:t>Bild durch Klicken auf Symbol hinzufügen</a:t>
            </a:r>
          </a:p>
        </p:txBody>
      </p:sp>
      <p:sp>
        <p:nvSpPr>
          <p:cNvPr id="21" name="Textplatzhalter 12">
            <a:extLst>
              <a:ext uri="{FF2B5EF4-FFF2-40B4-BE49-F238E27FC236}">
                <a16:creationId xmlns:a16="http://schemas.microsoft.com/office/drawing/2014/main" id="{E43524C2-3938-449B-987E-44E560350CB7}"/>
              </a:ext>
            </a:extLst>
          </p:cNvPr>
          <p:cNvSpPr>
            <a:spLocks noGrp="1"/>
          </p:cNvSpPr>
          <p:nvPr>
            <p:ph type="body" sz="quarter" idx="26"/>
          </p:nvPr>
        </p:nvSpPr>
        <p:spPr bwMode="gray">
          <a:xfrm>
            <a:off x="892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2" name="Textplatzhalter 12">
            <a:extLst>
              <a:ext uri="{FF2B5EF4-FFF2-40B4-BE49-F238E27FC236}">
                <a16:creationId xmlns:a16="http://schemas.microsoft.com/office/drawing/2014/main" id="{DEFBCCD8-9901-4D45-8D35-F4FA00825C57}"/>
              </a:ext>
            </a:extLst>
          </p:cNvPr>
          <p:cNvSpPr>
            <a:spLocks noGrp="1"/>
          </p:cNvSpPr>
          <p:nvPr>
            <p:ph type="body" sz="quarter" idx="27"/>
          </p:nvPr>
        </p:nvSpPr>
        <p:spPr bwMode="gray">
          <a:xfrm>
            <a:off x="6130800"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3" name="Textplatzhalter 12">
            <a:extLst>
              <a:ext uri="{FF2B5EF4-FFF2-40B4-BE49-F238E27FC236}">
                <a16:creationId xmlns:a16="http://schemas.microsoft.com/office/drawing/2014/main" id="{236F0B01-9E7D-4379-B7C1-A2AE571B5BA3}"/>
              </a:ext>
            </a:extLst>
          </p:cNvPr>
          <p:cNvSpPr>
            <a:spLocks noGrp="1"/>
          </p:cNvSpPr>
          <p:nvPr>
            <p:ph type="body" sz="quarter" idx="28"/>
          </p:nvPr>
        </p:nvSpPr>
        <p:spPr bwMode="gray">
          <a:xfrm>
            <a:off x="3339838" y="356664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4" name="Textplatzhalter 12">
            <a:extLst>
              <a:ext uri="{FF2B5EF4-FFF2-40B4-BE49-F238E27FC236}">
                <a16:creationId xmlns:a16="http://schemas.microsoft.com/office/drawing/2014/main" id="{78EF04A9-77E8-44FF-B618-F98E601FE669}"/>
              </a:ext>
            </a:extLst>
          </p:cNvPr>
          <p:cNvSpPr>
            <a:spLocks noGrp="1"/>
          </p:cNvSpPr>
          <p:nvPr>
            <p:ph type="body" sz="quarter" idx="29"/>
          </p:nvPr>
        </p:nvSpPr>
        <p:spPr bwMode="gray">
          <a:xfrm>
            <a:off x="8920800"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5" name="Textplatzhalter 12">
            <a:extLst>
              <a:ext uri="{FF2B5EF4-FFF2-40B4-BE49-F238E27FC236}">
                <a16:creationId xmlns:a16="http://schemas.microsoft.com/office/drawing/2014/main" id="{19E4DD5E-637F-4840-8FD0-5EDEDA0E337A}"/>
              </a:ext>
            </a:extLst>
          </p:cNvPr>
          <p:cNvSpPr>
            <a:spLocks noGrp="1"/>
          </p:cNvSpPr>
          <p:nvPr>
            <p:ph type="body" sz="quarter" idx="30"/>
          </p:nvPr>
        </p:nvSpPr>
        <p:spPr bwMode="gray">
          <a:xfrm>
            <a:off x="6130800"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6" name="Textplatzhalter 12">
            <a:extLst>
              <a:ext uri="{FF2B5EF4-FFF2-40B4-BE49-F238E27FC236}">
                <a16:creationId xmlns:a16="http://schemas.microsoft.com/office/drawing/2014/main" id="{9F0C650F-6688-48F4-80BE-F8BE37E3AA89}"/>
              </a:ext>
            </a:extLst>
          </p:cNvPr>
          <p:cNvSpPr>
            <a:spLocks noGrp="1"/>
          </p:cNvSpPr>
          <p:nvPr>
            <p:ph type="body" sz="quarter" idx="31"/>
          </p:nvPr>
        </p:nvSpPr>
        <p:spPr bwMode="gray">
          <a:xfrm>
            <a:off x="3339776"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
        <p:nvSpPr>
          <p:cNvPr id="27" name="Textplatzhalter 12">
            <a:extLst>
              <a:ext uri="{FF2B5EF4-FFF2-40B4-BE49-F238E27FC236}">
                <a16:creationId xmlns:a16="http://schemas.microsoft.com/office/drawing/2014/main" id="{8BD9DAEF-3739-4D9A-8E81-00625332EC8D}"/>
              </a:ext>
            </a:extLst>
          </p:cNvPr>
          <p:cNvSpPr>
            <a:spLocks noGrp="1"/>
          </p:cNvSpPr>
          <p:nvPr>
            <p:ph type="body" sz="quarter" idx="32"/>
          </p:nvPr>
        </p:nvSpPr>
        <p:spPr bwMode="gray">
          <a:xfrm>
            <a:off x="550863" y="5810400"/>
            <a:ext cx="2718000" cy="324000"/>
          </a:xfrm>
          <a:solidFill>
            <a:srgbClr val="F2F2F2"/>
          </a:solidFill>
        </p:spPr>
        <p:txBody>
          <a:bodyPr lIns="108000" tIns="54000" rIns="108000" bIns="54000">
            <a:noAutofit/>
          </a:bodyPr>
          <a:lstStyle>
            <a:lvl1pPr>
              <a:defRPr sz="1200"/>
            </a:lvl1pPr>
            <a:lvl2pPr>
              <a:defRPr sz="1200"/>
            </a:lvl2pPr>
            <a:lvl3pPr>
              <a:defRPr sz="1200"/>
            </a:lvl3pPr>
            <a:lvl4pPr>
              <a:defRPr sz="1200"/>
            </a:lvl4pPr>
            <a:lvl5pPr>
              <a:defRPr sz="1200"/>
            </a:lvl5pPr>
          </a:lstStyle>
          <a:p>
            <a:pPr lvl="0"/>
            <a:r>
              <a:rPr lang="de-CH"/>
              <a:t>Formatvorlagen des Textmasters bearbeiten</a:t>
            </a:r>
          </a:p>
        </p:txBody>
      </p:sp>
    </p:spTree>
    <p:extLst>
      <p:ext uri="{BB962C8B-B14F-4D97-AF65-F5344CB8AC3E}">
        <p14:creationId xmlns:p14="http://schemas.microsoft.com/office/powerpoint/2010/main" val="2938775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ier Bilder" preserve="1" userDrawn="1">
  <p:cSld name="Vier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Titelmasterformat durch Klicken bearbeiten</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77EF9ABC-CC38-40EC-9C0A-07442C97DE64}"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550863" y="1700213"/>
            <a:ext cx="7012800" cy="2178000"/>
          </a:xfrm>
        </p:spPr>
        <p:txBody>
          <a:bodyPr bIns="720000" anchor="ctr" anchorCtr="0"/>
          <a:lstStyle>
            <a:lvl1pPr marL="0" indent="0" algn="ctr">
              <a:buNone/>
              <a:defRPr/>
            </a:lvl1pPr>
          </a:lstStyle>
          <a:p>
            <a:r>
              <a:rPr lang="de-CH"/>
              <a:t>Bild durch Klicken auf Symbol hinzufügen</a:t>
            </a:r>
          </a:p>
        </p:txBody>
      </p:sp>
      <p:sp>
        <p:nvSpPr>
          <p:cNvPr id="17" name="Bildplatzhalter 7">
            <a:extLst>
              <a:ext uri="{FF2B5EF4-FFF2-40B4-BE49-F238E27FC236}">
                <a16:creationId xmlns:a16="http://schemas.microsoft.com/office/drawing/2014/main" id="{DC82AB4C-EF1C-4DBF-9686-E66502EFE6E8}"/>
              </a:ext>
            </a:extLst>
          </p:cNvPr>
          <p:cNvSpPr>
            <a:spLocks noGrp="1"/>
          </p:cNvSpPr>
          <p:nvPr>
            <p:ph type="pic" sz="quarter" idx="22"/>
          </p:nvPr>
        </p:nvSpPr>
        <p:spPr>
          <a:xfrm>
            <a:off x="7632000" y="1700213"/>
            <a:ext cx="4006800" cy="2178000"/>
          </a:xfrm>
        </p:spPr>
        <p:txBody>
          <a:bodyPr bIns="720000" anchor="ctr" anchorCtr="0"/>
          <a:lstStyle>
            <a:lvl1pPr marL="0" indent="0" algn="ctr">
              <a:buNone/>
              <a:defRPr/>
            </a:lvl1pPr>
          </a:lstStyle>
          <a:p>
            <a:r>
              <a:rPr lang="de-CH"/>
              <a:t>Bild durch Klicken auf Symbol hinzufügen</a:t>
            </a:r>
          </a:p>
        </p:txBody>
      </p:sp>
      <p:sp>
        <p:nvSpPr>
          <p:cNvPr id="18" name="Bildplatzhalter 7">
            <a:extLst>
              <a:ext uri="{FF2B5EF4-FFF2-40B4-BE49-F238E27FC236}">
                <a16:creationId xmlns:a16="http://schemas.microsoft.com/office/drawing/2014/main" id="{7504C2DF-40B9-42E9-9B35-7AE061825EDB}"/>
              </a:ext>
            </a:extLst>
          </p:cNvPr>
          <p:cNvSpPr>
            <a:spLocks noGrp="1"/>
          </p:cNvSpPr>
          <p:nvPr>
            <p:ph type="pic" sz="quarter" idx="23"/>
          </p:nvPr>
        </p:nvSpPr>
        <p:spPr>
          <a:xfrm>
            <a:off x="5605200" y="3949200"/>
            <a:ext cx="6037200" cy="2178000"/>
          </a:xfrm>
        </p:spPr>
        <p:txBody>
          <a:bodyPr bIns="720000" anchor="ctr" anchorCtr="0"/>
          <a:lstStyle>
            <a:lvl1pPr marL="0" indent="0" algn="ctr">
              <a:buNone/>
              <a:defRPr/>
            </a:lvl1pPr>
          </a:lstStyle>
          <a:p>
            <a:r>
              <a:rPr lang="de-CH"/>
              <a:t>Bild durch Klicken auf Symbol hinzufügen</a:t>
            </a:r>
          </a:p>
        </p:txBody>
      </p:sp>
      <p:sp>
        <p:nvSpPr>
          <p:cNvPr id="20" name="Bildplatzhalter 7">
            <a:extLst>
              <a:ext uri="{FF2B5EF4-FFF2-40B4-BE49-F238E27FC236}">
                <a16:creationId xmlns:a16="http://schemas.microsoft.com/office/drawing/2014/main" id="{BBF7F6B5-426C-407F-A337-FE7EB17D393C}"/>
              </a:ext>
            </a:extLst>
          </p:cNvPr>
          <p:cNvSpPr>
            <a:spLocks noGrp="1"/>
          </p:cNvSpPr>
          <p:nvPr>
            <p:ph type="pic" sz="quarter" idx="25"/>
          </p:nvPr>
        </p:nvSpPr>
        <p:spPr>
          <a:xfrm>
            <a:off x="550863" y="3949200"/>
            <a:ext cx="4982400" cy="2178000"/>
          </a:xfrm>
        </p:spPr>
        <p:txBody>
          <a:bodyPr bIns="720000" anchor="ctr" anchorCtr="0"/>
          <a:lstStyle>
            <a:lvl1pPr marL="0" indent="0" algn="ctr">
              <a:buNone/>
              <a:defRPr/>
            </a:lvl1pPr>
          </a:lstStyle>
          <a:p>
            <a:r>
              <a:rPr lang="de-CH"/>
              <a:t>Bild durch Klicken auf Symbol hinzufügen</a:t>
            </a:r>
          </a:p>
        </p:txBody>
      </p:sp>
    </p:spTree>
    <p:extLst>
      <p:ext uri="{BB962C8B-B14F-4D97-AF65-F5344CB8AC3E}">
        <p14:creationId xmlns:p14="http://schemas.microsoft.com/office/powerpoint/2010/main" val="2961214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Vollbildfolie" preserve="1" userDrawn="1">
  <p:cSld name="Vollbildfolie">
    <p:bg>
      <p:bgPr>
        <a:solidFill>
          <a:schemeClr val="tx2">
            <a:alpha val="30000"/>
          </a:schemeClr>
        </a:solidFill>
        <a:effectLst/>
      </p:bgPr>
    </p:bg>
    <p:spTree>
      <p:nvGrpSpPr>
        <p:cNvPr id="1" name=""/>
        <p:cNvGrpSpPr/>
        <p:nvPr/>
      </p:nvGrpSpPr>
      <p:grpSpPr>
        <a:xfrm>
          <a:off x="0" y="0"/>
          <a:ext cx="0" cy="0"/>
          <a:chOff x="0" y="0"/>
          <a:chExt cx="0" cy="0"/>
        </a:xfrm>
      </p:grpSpPr>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0" y="0"/>
            <a:ext cx="12192000" cy="6858000"/>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lvl1pPr>
              <a:defRPr>
                <a:solidFill>
                  <a:schemeClr val="bg1"/>
                </a:solidFill>
              </a:defRPr>
            </a:lvl1pPr>
          </a:lstStyle>
          <a:p>
            <a:r>
              <a:rPr lang="de-CH"/>
              <a:t>Titelmasterformat durch Klicken bearbeiten</a:t>
            </a:r>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bg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Tree>
    <p:extLst>
      <p:ext uri="{BB962C8B-B14F-4D97-AF65-F5344CB8AC3E}">
        <p14:creationId xmlns:p14="http://schemas.microsoft.com/office/powerpoint/2010/main" val="3347851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ildfolie" preserve="1" userDrawn="1">
  <p:cSld name="Bildfolie">
    <p:spTree>
      <p:nvGrpSpPr>
        <p:cNvPr id="1" name=""/>
        <p:cNvGrpSpPr/>
        <p:nvPr/>
      </p:nvGrpSpPr>
      <p:grpSpPr>
        <a:xfrm>
          <a:off x="0" y="0"/>
          <a:ext cx="0" cy="0"/>
          <a:chOff x="0" y="0"/>
          <a:chExt cx="0" cy="0"/>
        </a:xfrm>
      </p:grpSpPr>
      <p:sp>
        <p:nvSpPr>
          <p:cNvPr id="11" name="Bildplatzhalter 7">
            <a:extLst>
              <a:ext uri="{FF2B5EF4-FFF2-40B4-BE49-F238E27FC236}">
                <a16:creationId xmlns:a16="http://schemas.microsoft.com/office/drawing/2014/main" id="{1CF97A5C-A61E-4BC2-99CB-9E2C7D250E6E}"/>
              </a:ext>
            </a:extLst>
          </p:cNvPr>
          <p:cNvSpPr>
            <a:spLocks noGrp="1"/>
          </p:cNvSpPr>
          <p:nvPr>
            <p:ph type="pic" sz="quarter" idx="14"/>
          </p:nvPr>
        </p:nvSpPr>
        <p:spPr>
          <a:xfrm>
            <a:off x="0" y="1700214"/>
            <a:ext cx="12192000" cy="5157785"/>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lvl1pPr>
              <a:defRPr>
                <a:solidFill>
                  <a:schemeClr val="accent1"/>
                </a:solidFill>
              </a:defRPr>
            </a:lvl1pPr>
          </a:lstStyle>
          <a:p>
            <a:r>
              <a:rPr lang="de-CH"/>
              <a:t>Titelmasterformat durch Klicken bearbeiten</a:t>
            </a:r>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Formatvorlagen des Textmasters bearbeiten</a:t>
            </a:r>
          </a:p>
        </p:txBody>
      </p:sp>
    </p:spTree>
    <p:extLst>
      <p:ext uri="{BB962C8B-B14F-4D97-AF65-F5344CB8AC3E}">
        <p14:creationId xmlns:p14="http://schemas.microsoft.com/office/powerpoint/2010/main" val="19884596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r Titel"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p>
            <a:r>
              <a:rPr lang="de-CH"/>
              <a:t>Titelmasterformat durch Klicken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144B3C"/>
                </a:solidFill>
              </a:defRPr>
            </a:lvl1pPr>
          </a:lstStyle>
          <a:p>
            <a:fld id="{1EDE8141-89D9-4205-AE11-171CD80525C6}" type="slidenum">
              <a:rPr lang="en-US" smtClean="0"/>
              <a:pPr/>
              <a:t>‹#›</a:t>
            </a:fld>
            <a:endParaRPr lang="de-CH"/>
          </a:p>
        </p:txBody>
      </p:sp>
    </p:spTree>
    <p:extLst>
      <p:ext uri="{BB962C8B-B14F-4D97-AF65-F5344CB8AC3E}">
        <p14:creationId xmlns:p14="http://schemas.microsoft.com/office/powerpoint/2010/main" val="3440847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er"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8238DD0-BC0E-424E-8688-A586943DB9E0}"/>
              </a:ext>
            </a:extLst>
          </p:cNvPr>
          <p:cNvSpPr>
            <a:spLocks noGrp="1"/>
          </p:cNvSpPr>
          <p:nvPr>
            <p:ph type="ftr" sz="quarter" idx="11"/>
          </p:nvPr>
        </p:nvSpPr>
        <p:spPr/>
        <p:txBody>
          <a:bodyPr/>
          <a:lstStyle/>
          <a:p>
            <a:r>
              <a:rPr lang="en-US"/>
              <a:t>Migros Bank | April 2024</a:t>
            </a:r>
            <a:endParaRPr lang="de-CH"/>
          </a:p>
        </p:txBody>
      </p:sp>
      <p:sp>
        <p:nvSpPr>
          <p:cNvPr id="4" name="Foliennummernplatzhalter 3">
            <a:extLst>
              <a:ext uri="{FF2B5EF4-FFF2-40B4-BE49-F238E27FC236}">
                <a16:creationId xmlns:a16="http://schemas.microsoft.com/office/drawing/2014/main" id="{C4C86DE8-4E4F-4E71-964F-7538060D6C60}"/>
              </a:ext>
            </a:extLst>
          </p:cNvPr>
          <p:cNvSpPr>
            <a:spLocks noGrp="1"/>
          </p:cNvSpPr>
          <p:nvPr>
            <p:ph type="sldNum" sz="quarter" idx="12"/>
          </p:nvPr>
        </p:nvSpPr>
        <p:spPr/>
        <p:txBody>
          <a:bodyPr/>
          <a:lstStyle>
            <a:lvl1pPr>
              <a:defRPr b="0">
                <a:solidFill>
                  <a:srgbClr val="144B3C"/>
                </a:solidFill>
              </a:defRPr>
            </a:lvl1pPr>
          </a:lstStyle>
          <a:p>
            <a:fld id="{EEF3A00D-5F6E-4221-8971-E4A3A8B0AC11}" type="slidenum">
              <a:rPr lang="en-US" smtClean="0"/>
              <a:pPr/>
              <a:t>‹#›</a:t>
            </a:fld>
            <a:endParaRPr lang="de-CH"/>
          </a:p>
        </p:txBody>
      </p:sp>
    </p:spTree>
    <p:extLst>
      <p:ext uri="{BB962C8B-B14F-4D97-AF65-F5344CB8AC3E}">
        <p14:creationId xmlns:p14="http://schemas.microsoft.com/office/powerpoint/2010/main" val="14855575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Agenda"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lvl1pPr>
              <a:defRPr>
                <a:solidFill>
                  <a:schemeClr val="accent1"/>
                </a:solidFill>
              </a:defRPr>
            </a:lvl1pPr>
          </a:lstStyle>
          <a:p>
            <a:r>
              <a:rPr lang="de-CH"/>
              <a:t>Titelmasterformat durch Klicken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lvl1pPr>
              <a:defRPr>
                <a:solidFill>
                  <a:schemeClr val="accent1"/>
                </a:solidFill>
              </a:defRPr>
            </a:lvl1p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144B3C"/>
                </a:solidFill>
              </a:defRPr>
            </a:lvl1pPr>
          </a:lstStyle>
          <a:p>
            <a:fld id="{50831DD5-5DD8-4F49-B8CF-3D85221FB2D0}" type="slidenum">
              <a:rPr lang="en-US" smtClean="0"/>
              <a:pPr/>
              <a:t>‹#›</a:t>
            </a:fld>
            <a:endParaRPr lang="de-CH"/>
          </a:p>
        </p:txBody>
      </p:sp>
      <p:sp>
        <p:nvSpPr>
          <p:cNvPr id="6" name="Text Placeholder 5">
            <a:extLst>
              <a:ext uri="{FF2B5EF4-FFF2-40B4-BE49-F238E27FC236}">
                <a16:creationId xmlns:a16="http://schemas.microsoft.com/office/drawing/2014/main" id="{3B0B853F-653D-4C5A-B30F-48B657178D77}"/>
              </a:ext>
            </a:extLst>
          </p:cNvPr>
          <p:cNvSpPr>
            <a:spLocks noGrp="1"/>
          </p:cNvSpPr>
          <p:nvPr>
            <p:ph type="body" sz="quarter" idx="13"/>
          </p:nvPr>
        </p:nvSpPr>
        <p:spPr>
          <a:xfrm>
            <a:off x="3285009" y="1700213"/>
            <a:ext cx="8356130" cy="4429125"/>
          </a:xfrm>
        </p:spPr>
        <p:txBody>
          <a:bodyPr>
            <a:normAutofit/>
          </a:bodyPr>
          <a:lstStyle>
            <a:lvl1pPr marL="324000" indent="-324000">
              <a:lnSpc>
                <a:spcPct val="90000"/>
              </a:lnSpc>
              <a:spcBef>
                <a:spcPts val="1000"/>
              </a:spcBef>
              <a:spcAft>
                <a:spcPts val="0"/>
              </a:spcAft>
              <a:buClr>
                <a:schemeClr val="accent1"/>
              </a:buClr>
              <a:buFont typeface="+mj-lt"/>
              <a:buAutoNum type="arabicPeriod"/>
              <a:defRPr sz="2400">
                <a:solidFill>
                  <a:schemeClr val="accent1"/>
                </a:solidFill>
              </a:defRPr>
            </a:lvl1pPr>
            <a:lvl2pPr marL="324000" indent="-324000">
              <a:lnSpc>
                <a:spcPct val="90000"/>
              </a:lnSpc>
              <a:spcBef>
                <a:spcPts val="1000"/>
              </a:spcBef>
              <a:spcAft>
                <a:spcPts val="0"/>
              </a:spcAft>
              <a:buClr>
                <a:schemeClr val="accent1"/>
              </a:buClr>
              <a:buFont typeface="+mj-lt"/>
              <a:buAutoNum type="arabicPeriod"/>
              <a:defRPr sz="2400" b="0">
                <a:solidFill>
                  <a:schemeClr val="accent1"/>
                </a:solidFill>
              </a:defRPr>
            </a:lvl2pPr>
            <a:lvl3pPr marL="324000" indent="-324000">
              <a:lnSpc>
                <a:spcPct val="90000"/>
              </a:lnSpc>
              <a:spcBef>
                <a:spcPts val="1000"/>
              </a:spcBef>
              <a:spcAft>
                <a:spcPts val="0"/>
              </a:spcAft>
              <a:buClr>
                <a:schemeClr val="accent1"/>
              </a:buClr>
              <a:buFont typeface="+mj-lt"/>
              <a:buAutoNum type="arabicPeriod"/>
              <a:defRPr sz="2400">
                <a:solidFill>
                  <a:schemeClr val="accent1"/>
                </a:solidFill>
              </a:defRPr>
            </a:lvl3pPr>
            <a:lvl4pPr marL="324000" indent="-324000">
              <a:lnSpc>
                <a:spcPct val="90000"/>
              </a:lnSpc>
              <a:spcBef>
                <a:spcPts val="1000"/>
              </a:spcBef>
              <a:spcAft>
                <a:spcPts val="0"/>
              </a:spcAft>
              <a:buClr>
                <a:schemeClr val="accent1"/>
              </a:buClr>
              <a:buFont typeface="+mj-lt"/>
              <a:buAutoNum type="arabicPeriod"/>
              <a:defRPr sz="2400">
                <a:solidFill>
                  <a:schemeClr val="accent1"/>
                </a:solidFill>
              </a:defRPr>
            </a:lvl4pPr>
            <a:lvl5pPr marL="324000" indent="-324000">
              <a:lnSpc>
                <a:spcPct val="90000"/>
              </a:lnSpc>
              <a:spcBef>
                <a:spcPts val="1000"/>
              </a:spcBef>
              <a:spcAft>
                <a:spcPts val="0"/>
              </a:spcAft>
              <a:buClr>
                <a:schemeClr val="accent1"/>
              </a:buClr>
              <a:buFont typeface="+mj-lt"/>
              <a:buAutoNum type="arabicPeriod"/>
              <a:defRPr sz="2400">
                <a:solidFill>
                  <a:schemeClr val="accent1"/>
                </a:solidFill>
              </a:defRPr>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22580563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Agenda_2" preserve="1" userDrawn="1">
  <p:cSld name="Agenda_2">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C1905-00A5-4FC0-9DE6-A692D88FEC7D}"/>
              </a:ext>
            </a:extLst>
          </p:cNvPr>
          <p:cNvSpPr>
            <a:spLocks noGrp="1"/>
          </p:cNvSpPr>
          <p:nvPr>
            <p:ph type="title"/>
          </p:nvPr>
        </p:nvSpPr>
        <p:spPr/>
        <p:txBody>
          <a:bodyPr/>
          <a:lstStyle>
            <a:lvl1pPr>
              <a:defRPr>
                <a:solidFill>
                  <a:schemeClr val="bg1"/>
                </a:solidFill>
              </a:defRPr>
            </a:lvl1pPr>
          </a:lstStyle>
          <a:p>
            <a:r>
              <a:rPr lang="de-CH"/>
              <a:t>Titelmasterformat durch Klicken bearbeiten</a:t>
            </a:r>
          </a:p>
        </p:txBody>
      </p:sp>
      <p:sp>
        <p:nvSpPr>
          <p:cNvPr id="4" name="Fußzeilenplatzhalter 3">
            <a:extLst>
              <a:ext uri="{FF2B5EF4-FFF2-40B4-BE49-F238E27FC236}">
                <a16:creationId xmlns:a16="http://schemas.microsoft.com/office/drawing/2014/main" id="{866BD3C7-12C5-42DB-BDDB-CB7137407E60}"/>
              </a:ext>
            </a:extLst>
          </p:cNvPr>
          <p:cNvSpPr>
            <a:spLocks noGrp="1"/>
          </p:cNvSpPr>
          <p:nvPr>
            <p:ph type="ftr" sz="quarter" idx="11"/>
          </p:nvPr>
        </p:nvSpPr>
        <p:spPr/>
        <p:txBody>
          <a:bodyPr/>
          <a:lstStyle>
            <a:lvl1pPr>
              <a:defRPr>
                <a:solidFill>
                  <a:schemeClr val="bg1"/>
                </a:solidFill>
              </a:defRPr>
            </a:lvl1pPr>
          </a:lstStyle>
          <a:p>
            <a:r>
              <a:rPr lang="en-US"/>
              <a:t>Migros Bank | April 2024</a:t>
            </a:r>
            <a:endParaRPr lang="de-CH"/>
          </a:p>
        </p:txBody>
      </p:sp>
      <p:sp>
        <p:nvSpPr>
          <p:cNvPr id="5" name="Foliennummernplatzhalter 4">
            <a:extLst>
              <a:ext uri="{FF2B5EF4-FFF2-40B4-BE49-F238E27FC236}">
                <a16:creationId xmlns:a16="http://schemas.microsoft.com/office/drawing/2014/main" id="{79745474-7E25-453C-BE01-9A73CD43106D}"/>
              </a:ext>
            </a:extLst>
          </p:cNvPr>
          <p:cNvSpPr>
            <a:spLocks noGrp="1"/>
          </p:cNvSpPr>
          <p:nvPr>
            <p:ph type="sldNum" sz="quarter" idx="12"/>
          </p:nvPr>
        </p:nvSpPr>
        <p:spPr/>
        <p:txBody>
          <a:bodyPr/>
          <a:lstStyle>
            <a:lvl1pPr>
              <a:defRPr b="0">
                <a:solidFill>
                  <a:srgbClr val="144B3C"/>
                </a:solidFill>
              </a:defRPr>
            </a:lvl1pPr>
          </a:lstStyle>
          <a:p>
            <a:fld id="{3EEB3B1E-F158-40F5-9F3F-368881687156}" type="slidenum">
              <a:rPr lang="en-US" smtClean="0"/>
              <a:pPr/>
              <a:t>‹#›</a:t>
            </a:fld>
            <a:endParaRPr lang="de-CH"/>
          </a:p>
        </p:txBody>
      </p:sp>
      <p:sp>
        <p:nvSpPr>
          <p:cNvPr id="6" name="Text Placeholder 5">
            <a:extLst>
              <a:ext uri="{FF2B5EF4-FFF2-40B4-BE49-F238E27FC236}">
                <a16:creationId xmlns:a16="http://schemas.microsoft.com/office/drawing/2014/main" id="{016CCD53-CE34-4808-AABE-6C22344B32AD}"/>
              </a:ext>
            </a:extLst>
          </p:cNvPr>
          <p:cNvSpPr>
            <a:spLocks noGrp="1"/>
          </p:cNvSpPr>
          <p:nvPr>
            <p:ph type="body" sz="quarter" idx="13"/>
          </p:nvPr>
        </p:nvSpPr>
        <p:spPr>
          <a:xfrm>
            <a:off x="3285009" y="1700213"/>
            <a:ext cx="8356130" cy="4429125"/>
          </a:xfrm>
        </p:spPr>
        <p:txBody>
          <a:bodyPr>
            <a:normAutofit/>
          </a:bodyPr>
          <a:lstStyle>
            <a:lvl1pPr marL="324000" indent="-324000">
              <a:lnSpc>
                <a:spcPct val="90000"/>
              </a:lnSpc>
              <a:spcBef>
                <a:spcPts val="1000"/>
              </a:spcBef>
              <a:spcAft>
                <a:spcPts val="0"/>
              </a:spcAft>
              <a:buClr>
                <a:schemeClr val="bg1"/>
              </a:buClr>
              <a:buFont typeface="+mj-lt"/>
              <a:buAutoNum type="arabicPeriod"/>
              <a:defRPr sz="2400">
                <a:solidFill>
                  <a:schemeClr val="bg1"/>
                </a:solidFill>
              </a:defRPr>
            </a:lvl1pPr>
            <a:lvl2pPr marL="324000" indent="-324000">
              <a:lnSpc>
                <a:spcPct val="90000"/>
              </a:lnSpc>
              <a:spcBef>
                <a:spcPts val="1000"/>
              </a:spcBef>
              <a:spcAft>
                <a:spcPts val="0"/>
              </a:spcAft>
              <a:buClr>
                <a:schemeClr val="bg1"/>
              </a:buClr>
              <a:buFont typeface="+mj-lt"/>
              <a:buAutoNum type="arabicPeriod"/>
              <a:defRPr sz="2400" b="0">
                <a:solidFill>
                  <a:schemeClr val="bg1"/>
                </a:solidFill>
              </a:defRPr>
            </a:lvl2pPr>
            <a:lvl3pPr marL="324000" indent="-324000">
              <a:lnSpc>
                <a:spcPct val="90000"/>
              </a:lnSpc>
              <a:spcBef>
                <a:spcPts val="1000"/>
              </a:spcBef>
              <a:spcAft>
                <a:spcPts val="0"/>
              </a:spcAft>
              <a:buClr>
                <a:schemeClr val="bg1"/>
              </a:buClr>
              <a:buFont typeface="+mj-lt"/>
              <a:buAutoNum type="arabicPeriod"/>
              <a:defRPr sz="2400">
                <a:solidFill>
                  <a:schemeClr val="bg1"/>
                </a:solidFill>
              </a:defRPr>
            </a:lvl3pPr>
            <a:lvl4pPr marL="324000" indent="-324000">
              <a:lnSpc>
                <a:spcPct val="90000"/>
              </a:lnSpc>
              <a:spcBef>
                <a:spcPts val="1000"/>
              </a:spcBef>
              <a:spcAft>
                <a:spcPts val="0"/>
              </a:spcAft>
              <a:buClr>
                <a:schemeClr val="bg1"/>
              </a:buClr>
              <a:buFont typeface="+mj-lt"/>
              <a:buAutoNum type="arabicPeriod"/>
              <a:defRPr sz="2400">
                <a:solidFill>
                  <a:schemeClr val="bg1"/>
                </a:solidFill>
              </a:defRPr>
            </a:lvl4pPr>
            <a:lvl5pPr marL="324000" indent="-324000">
              <a:lnSpc>
                <a:spcPct val="90000"/>
              </a:lnSpc>
              <a:spcBef>
                <a:spcPts val="1000"/>
              </a:spcBef>
              <a:spcAft>
                <a:spcPts val="0"/>
              </a:spcAft>
              <a:buClr>
                <a:schemeClr val="bg1"/>
              </a:buClr>
              <a:buFont typeface="+mj-lt"/>
              <a:buAutoNum type="arabicPeriod"/>
              <a:defRPr sz="2400">
                <a:solidFill>
                  <a:schemeClr val="bg1"/>
                </a:solidFill>
              </a:defRPr>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Tree>
    <p:extLst>
      <p:ext uri="{BB962C8B-B14F-4D97-AF65-F5344CB8AC3E}">
        <p14:creationId xmlns:p14="http://schemas.microsoft.com/office/powerpoint/2010/main" val="177967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Kapiteltrenner" preserve="1" userDrawn="1">
  <p:cSld name="Kapiteltrenner">
    <p:bg bwMode="gray">
      <p:bgPr>
        <a:solidFill>
          <a:schemeClr val="tx2">
            <a:alpha val="30000"/>
          </a:schemeClr>
        </a:solidFill>
        <a:effectLst/>
      </p:bgPr>
    </p:bg>
    <p:spTree>
      <p:nvGrpSpPr>
        <p:cNvPr id="1" name=""/>
        <p:cNvGrpSpPr/>
        <p:nvPr/>
      </p:nvGrpSpPr>
      <p:grpSpPr>
        <a:xfrm>
          <a:off x="0" y="0"/>
          <a:ext cx="0" cy="0"/>
          <a:chOff x="0" y="0"/>
          <a:chExt cx="0" cy="0"/>
        </a:xfrm>
      </p:grpSpPr>
      <p:sp>
        <p:nvSpPr>
          <p:cNvPr id="7" name="Bildplatzhalter 7">
            <a:extLst>
              <a:ext uri="{FF2B5EF4-FFF2-40B4-BE49-F238E27FC236}">
                <a16:creationId xmlns:a16="http://schemas.microsoft.com/office/drawing/2014/main" id="{761B2391-66AC-4AEC-A3D2-F6B8913C7148}"/>
              </a:ext>
            </a:extLst>
          </p:cNvPr>
          <p:cNvSpPr>
            <a:spLocks noGrp="1"/>
          </p:cNvSpPr>
          <p:nvPr>
            <p:ph type="pic" sz="quarter" idx="14"/>
          </p:nvPr>
        </p:nvSpPr>
        <p:spPr>
          <a:xfrm>
            <a:off x="0" y="0"/>
            <a:ext cx="12192000" cy="6858000"/>
          </a:xfrm>
        </p:spPr>
        <p:txBody>
          <a:bodyPr bIns="720000" anchor="ctr" anchorCtr="0"/>
          <a:lstStyle>
            <a:lvl1pPr marL="0" indent="0" algn="ctr">
              <a:buNone/>
              <a:defRPr>
                <a:solidFill>
                  <a:schemeClr val="bg1"/>
                </a:solidFill>
              </a:defRPr>
            </a:lvl1pPr>
          </a:lstStyle>
          <a:p>
            <a:r>
              <a:rPr lang="de-CH"/>
              <a:t>Bild durch Klicken auf Symbol hinzufügen</a:t>
            </a:r>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bwMode="gray">
          <a:xfrm>
            <a:off x="6064101" y="3428999"/>
            <a:ext cx="5545138" cy="2828925"/>
          </a:xfrm>
        </p:spPr>
        <p:txBody>
          <a:bodyPr anchor="b"/>
          <a:lstStyle>
            <a:lvl1pPr>
              <a:lnSpc>
                <a:spcPct val="83000"/>
              </a:lnSpc>
              <a:defRPr sz="4000" b="0">
                <a:solidFill>
                  <a:schemeClr val="bg1"/>
                </a:solidFill>
                <a:latin typeface="Migrosbank Kievit Light" panose="02000503040000020004"/>
              </a:defRPr>
            </a:lvl1pPr>
          </a:lstStyle>
          <a:p>
            <a:r>
              <a:rPr lang="de-CH"/>
              <a:t>Mastertitelformat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hasCustomPrompt="1"/>
          </p:nvPr>
        </p:nvSpPr>
        <p:spPr bwMode="gray">
          <a:xfrm>
            <a:off x="550863" y="3439634"/>
            <a:ext cx="2668587" cy="3095624"/>
          </a:xfrm>
        </p:spPr>
        <p:txBody>
          <a:bodyPr anchor="b" anchorCtr="0">
            <a:noAutofit/>
          </a:bodyPr>
          <a:lstStyle>
            <a:lvl1pPr marL="0" indent="0">
              <a:spcAft>
                <a:spcPts val="0"/>
              </a:spcAft>
              <a:buNone/>
              <a:defRPr sz="1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0</a:t>
            </a:r>
          </a:p>
        </p:txBody>
      </p:sp>
    </p:spTree>
    <p:extLst>
      <p:ext uri="{BB962C8B-B14F-4D97-AF65-F5344CB8AC3E}">
        <p14:creationId xmlns:p14="http://schemas.microsoft.com/office/powerpoint/2010/main" val="20671052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Danke" preserve="1" userDrawn="1">
  <p:cSld name="Dank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1040401" y="1493821"/>
            <a:ext cx="5050215" cy="4227968"/>
          </a:xfrm>
        </p:spPr>
        <p:txBody>
          <a:bodyPr anchor="t" anchorCtr="0"/>
          <a:lstStyle>
            <a:lvl1pPr>
              <a:lnSpc>
                <a:spcPct val="90000"/>
              </a:lnSpc>
              <a:defRPr sz="5500" b="1">
                <a:solidFill>
                  <a:schemeClr val="bg1"/>
                </a:solidFill>
              </a:defRPr>
            </a:lvl1pPr>
          </a:lstStyle>
          <a:p>
            <a:r>
              <a:rPr lang="de-CH"/>
              <a:t>Titelmasterformat durch Klicken bearbeiten</a:t>
            </a:r>
          </a:p>
        </p:txBody>
      </p:sp>
      <p:sp>
        <p:nvSpPr>
          <p:cNvPr id="5" name="Textplatzhalter 4">
            <a:extLst>
              <a:ext uri="{FF2B5EF4-FFF2-40B4-BE49-F238E27FC236}">
                <a16:creationId xmlns:a16="http://schemas.microsoft.com/office/drawing/2014/main" id="{91DE42CC-8ECE-4867-9973-532D55CFD364}"/>
              </a:ext>
            </a:extLst>
          </p:cNvPr>
          <p:cNvSpPr>
            <a:spLocks noGrp="1"/>
          </p:cNvSpPr>
          <p:nvPr>
            <p:ph type="body" sz="quarter" idx="10"/>
          </p:nvPr>
        </p:nvSpPr>
        <p:spPr>
          <a:xfrm>
            <a:off x="6590923" y="1700212"/>
            <a:ext cx="5050215" cy="4429125"/>
          </a:xfrm>
        </p:spPr>
        <p:txBody>
          <a:bodyPr>
            <a:normAutofit/>
          </a:bodyPr>
          <a:lstStyle>
            <a:lvl1pPr>
              <a:buClr>
                <a:schemeClr val="bg1"/>
              </a:buClr>
              <a:defRPr sz="1400">
                <a:solidFill>
                  <a:schemeClr val="bg1"/>
                </a:solidFill>
                <a:latin typeface="Migrosbank Kievit Light" panose="02000503040000020004"/>
              </a:defRPr>
            </a:lvl1pPr>
            <a:lvl2pPr>
              <a:buClr>
                <a:schemeClr val="bg1"/>
              </a:buClr>
              <a:defRPr sz="1400">
                <a:solidFill>
                  <a:schemeClr val="bg1"/>
                </a:solidFill>
                <a:latin typeface="+mn-lt"/>
              </a:defRPr>
            </a:lvl2pPr>
            <a:lvl3pPr>
              <a:buClr>
                <a:schemeClr val="bg1"/>
              </a:buClr>
              <a:defRPr sz="1400">
                <a:solidFill>
                  <a:schemeClr val="bg1"/>
                </a:solidFill>
                <a:latin typeface="Migrosbank Kievit Light" panose="02000503040000020004"/>
              </a:defRPr>
            </a:lvl3pPr>
            <a:lvl4pPr>
              <a:buClr>
                <a:schemeClr val="bg1"/>
              </a:buClr>
              <a:defRPr sz="1400">
                <a:solidFill>
                  <a:schemeClr val="bg1"/>
                </a:solidFill>
                <a:latin typeface="Migrosbank Kievit Light" panose="02000503040000020004"/>
              </a:defRPr>
            </a:lvl4pPr>
            <a:lvl5pPr>
              <a:buClr>
                <a:schemeClr val="bg1"/>
              </a:buClr>
              <a:defRPr sz="1400">
                <a:solidFill>
                  <a:schemeClr val="bg1"/>
                </a:solidFill>
                <a:latin typeface="Migrosbank Kievit Light" panose="02000503040000020004"/>
              </a:defRPr>
            </a:lvl5pPr>
          </a:lstStyle>
          <a:p>
            <a:pPr lvl="0"/>
            <a:r>
              <a:rPr lang="de-CH"/>
              <a:t>Formatvorlagen des Textmasters bearbeiten</a:t>
            </a:r>
          </a:p>
          <a:p>
            <a:pPr lvl="1"/>
            <a:r>
              <a:rPr lang="de-CH"/>
              <a:t>Zweite Ebene</a:t>
            </a:r>
          </a:p>
          <a:p>
            <a:pPr lvl="2"/>
            <a:r>
              <a:rPr lang="de-CH"/>
              <a:t>Dritte Ebene</a:t>
            </a:r>
          </a:p>
          <a:p>
            <a:pPr lvl="3"/>
            <a:r>
              <a:rPr lang="de-CH"/>
              <a:t>Vierte Ebene</a:t>
            </a:r>
          </a:p>
          <a:p>
            <a:pPr lvl="4"/>
            <a:r>
              <a:rPr lang="de-CH"/>
              <a:t>Fünfte Ebene</a:t>
            </a:r>
          </a:p>
        </p:txBody>
      </p:sp>
      <p:sp>
        <p:nvSpPr>
          <p:cNvPr id="8" name="Fußzeilenplatzhalter 7">
            <a:extLst>
              <a:ext uri="{FF2B5EF4-FFF2-40B4-BE49-F238E27FC236}">
                <a16:creationId xmlns:a16="http://schemas.microsoft.com/office/drawing/2014/main" id="{817C1221-E0A8-46F3-A5C8-95F2D06D4D20}"/>
              </a:ext>
            </a:extLst>
          </p:cNvPr>
          <p:cNvSpPr>
            <a:spLocks noGrp="1"/>
          </p:cNvSpPr>
          <p:nvPr>
            <p:ph type="ftr" sz="quarter" idx="12"/>
          </p:nvPr>
        </p:nvSpPr>
        <p:spPr/>
        <p:txBody>
          <a:bodyPr/>
          <a:lstStyle>
            <a:lvl1pPr>
              <a:defRPr>
                <a:solidFill>
                  <a:schemeClr val="bg1"/>
                </a:solidFill>
              </a:defRPr>
            </a:lvl1pPr>
          </a:lstStyle>
          <a:p>
            <a:r>
              <a:rPr lang="en-US"/>
              <a:t>Migros Bank | April 2024</a:t>
            </a:r>
            <a:endParaRPr lang="de-CH"/>
          </a:p>
        </p:txBody>
      </p:sp>
      <p:sp>
        <p:nvSpPr>
          <p:cNvPr id="9" name="Foliennummernplatzhalter 8">
            <a:extLst>
              <a:ext uri="{FF2B5EF4-FFF2-40B4-BE49-F238E27FC236}">
                <a16:creationId xmlns:a16="http://schemas.microsoft.com/office/drawing/2014/main" id="{1DF907FA-166A-422A-8573-3CCB74C30C79}"/>
              </a:ext>
            </a:extLst>
          </p:cNvPr>
          <p:cNvSpPr>
            <a:spLocks noGrp="1"/>
          </p:cNvSpPr>
          <p:nvPr>
            <p:ph type="sldNum" sz="quarter" idx="13"/>
          </p:nvPr>
        </p:nvSpPr>
        <p:spPr/>
        <p:txBody>
          <a:bodyPr/>
          <a:lstStyle>
            <a:lvl1pPr>
              <a:defRPr b="0">
                <a:solidFill>
                  <a:srgbClr val="144B3C"/>
                </a:solidFill>
              </a:defRPr>
            </a:lvl1pPr>
          </a:lstStyle>
          <a:p>
            <a:fld id="{CEB5ABF7-8557-4A76-BE7D-FA7861B6A2C7}" type="slidenum">
              <a:rPr lang="en-US" smtClean="0"/>
              <a:pPr/>
              <a:t>‹#›</a:t>
            </a:fld>
            <a:endParaRPr lang="de-CH"/>
          </a:p>
        </p:txBody>
      </p:sp>
    </p:spTree>
    <p:extLst>
      <p:ext uri="{BB962C8B-B14F-4D97-AF65-F5344CB8AC3E}">
        <p14:creationId xmlns:p14="http://schemas.microsoft.com/office/powerpoint/2010/main" val="24463803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chlussfolie mit Logo" type="blank" preserve="1">
  <p:cSld name="Schlussfolie mit Logo">
    <p:spTree>
      <p:nvGrpSpPr>
        <p:cNvPr id="1" name=""/>
        <p:cNvGrpSpPr/>
        <p:nvPr/>
      </p:nvGrpSpPr>
      <p:grpSpPr>
        <a:xfrm>
          <a:off x="0" y="0"/>
          <a:ext cx="0" cy="0"/>
          <a:chOff x="0" y="0"/>
          <a:chExt cx="0" cy="0"/>
        </a:xfrm>
      </p:grpSpPr>
      <p:pic>
        <p:nvPicPr>
          <p:cNvPr id="2" name="Grafik 1"/>
          <p:cNvPicPr>
            <a:picLocks noChangeAspect="1"/>
          </p:cNvPicPr>
          <p:nvPr userDrawn="1">
            <p:custDataLst>
              <p:tags r:id="rId2"/>
            </p:custDataLst>
          </p:nvPr>
        </p:nvPicPr>
        <p:blipFill>
          <a:blip r:embed="rId4" cstate="screen">
            <a:extLst>
              <a:ext uri="{28A0092B-C50C-407E-A947-70E740481C1C}">
                <a14:useLocalDpi xmlns:a14="http://schemas.microsoft.com/office/drawing/2010/main"/>
              </a:ext>
            </a:extLst>
          </a:blip>
          <a:stretch>
            <a:fillRect/>
          </a:stretch>
        </p:blipFill>
        <p:spPr bwMode="gray">
          <a:xfrm>
            <a:off x="4589889" y="2705256"/>
            <a:ext cx="3009462" cy="1446928"/>
          </a:xfrm>
          <a:prstGeom prst="rect">
            <a:avLst/>
          </a:prstGeom>
        </p:spPr>
      </p:pic>
    </p:spTree>
    <p:extLst>
      <p:ext uri="{BB962C8B-B14F-4D97-AF65-F5344CB8AC3E}">
        <p14:creationId xmlns:p14="http://schemas.microsoft.com/office/powerpoint/2010/main" val="362027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Zitatfolie" type="secHead" preserve="1">
  <p:cSld name="Zitatfolie">
    <p:spTree>
      <p:nvGrpSpPr>
        <p:cNvPr id="1" name=""/>
        <p:cNvGrpSpPr/>
        <p:nvPr/>
      </p:nvGrpSpPr>
      <p:grpSpPr>
        <a:xfrm>
          <a:off x="0" y="0"/>
          <a:ext cx="0" cy="0"/>
          <a:chOff x="0" y="0"/>
          <a:chExt cx="0" cy="0"/>
        </a:xfrm>
      </p:grpSpPr>
      <p:sp>
        <p:nvSpPr>
          <p:cNvPr id="9" name="Rechteck 1">
            <a:extLst>
              <a:ext uri="{FF2B5EF4-FFF2-40B4-BE49-F238E27FC236}">
                <a16:creationId xmlns:a16="http://schemas.microsoft.com/office/drawing/2014/main" id="{B0C1AB8A-C627-414E-BE75-9A98A8D0E4F1}"/>
              </a:ext>
            </a:extLst>
          </p:cNvPr>
          <p:cNvSpPr/>
          <p:nvPr userDrawn="1"/>
        </p:nvSpPr>
        <p:spPr bwMode="hidden">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Migrosbank Kievit Light" panose="02000503040000020004"/>
            </a:endParaRPr>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4914001" y="1866105"/>
            <a:ext cx="6277875" cy="3794920"/>
          </a:xfrm>
        </p:spPr>
        <p:txBody>
          <a:bodyPr anchor="b"/>
          <a:lstStyle>
            <a:lvl1pPr>
              <a:lnSpc>
                <a:spcPct val="100000"/>
              </a:lnSpc>
              <a:defRPr sz="3800" b="0">
                <a:solidFill>
                  <a:schemeClr val="bg1"/>
                </a:solidFill>
                <a:latin typeface="Migrosbank Kievit Light" panose="02000503040000020004"/>
              </a:defRPr>
            </a:lvl1pPr>
          </a:lstStyle>
          <a:p>
            <a:r>
              <a:rPr lang="de-CH"/>
              <a:t>Mastertitelformat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p:nvPr>
        </p:nvSpPr>
        <p:spPr>
          <a:xfrm>
            <a:off x="4914001" y="5764213"/>
            <a:ext cx="6277875" cy="365125"/>
          </a:xfrm>
        </p:spPr>
        <p:txBody>
          <a:bodyPr anchor="b" anchorCtr="0">
            <a:noAutofit/>
          </a:bodyPr>
          <a:lstStyle>
            <a:lvl1pPr marL="0" indent="0">
              <a:spcAft>
                <a:spcPts val="0"/>
              </a:spcAft>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Mastertextformat bearbeiten</a:t>
            </a:r>
          </a:p>
        </p:txBody>
      </p:sp>
      <p:sp>
        <p:nvSpPr>
          <p:cNvPr id="4" name="Footer Placeholder 3">
            <a:extLst>
              <a:ext uri="{FF2B5EF4-FFF2-40B4-BE49-F238E27FC236}">
                <a16:creationId xmlns:a16="http://schemas.microsoft.com/office/drawing/2014/main" id="{643C671A-4B66-4967-9E82-A2D9A7144093}"/>
              </a:ext>
            </a:extLst>
          </p:cNvPr>
          <p:cNvSpPr>
            <a:spLocks noGrp="1"/>
          </p:cNvSpPr>
          <p:nvPr>
            <p:ph type="ftr" sz="quarter" idx="10"/>
          </p:nvPr>
        </p:nvSpPr>
        <p:spPr/>
        <p:txBody>
          <a:bodyPr/>
          <a:lstStyle>
            <a:lvl1pPr>
              <a:defRPr>
                <a:solidFill>
                  <a:schemeClr val="bg1"/>
                </a:solidFill>
              </a:defRPr>
            </a:lvl1pPr>
          </a:lstStyle>
          <a:p>
            <a:r>
              <a:rPr lang="en-US"/>
              <a:t>Migros Bank | April 2024</a:t>
            </a:r>
            <a:endParaRPr lang="de-CH"/>
          </a:p>
        </p:txBody>
      </p:sp>
      <p:sp>
        <p:nvSpPr>
          <p:cNvPr id="7" name="Slide Number Placeholder 6">
            <a:extLst>
              <a:ext uri="{FF2B5EF4-FFF2-40B4-BE49-F238E27FC236}">
                <a16:creationId xmlns:a16="http://schemas.microsoft.com/office/drawing/2014/main" id="{D6C29E9C-B90C-43F2-BF44-7C8898F1DFFC}"/>
              </a:ext>
            </a:extLst>
          </p:cNvPr>
          <p:cNvSpPr>
            <a:spLocks noGrp="1"/>
          </p:cNvSpPr>
          <p:nvPr>
            <p:ph type="sldNum" sz="quarter" idx="11"/>
          </p:nvPr>
        </p:nvSpPr>
        <p:spPr/>
        <p:txBody>
          <a:bodyPr/>
          <a:lstStyle>
            <a:lvl1pPr>
              <a:defRPr b="0">
                <a:solidFill>
                  <a:srgbClr val="FFFFFF"/>
                </a:solidFill>
              </a:defRPr>
            </a:lvl1pPr>
          </a:lstStyle>
          <a:p>
            <a:fld id="{25D5E3ED-E1DA-4A2B-B789-5D9FE259AC57}" type="slidenum">
              <a:rPr lang="en-US" smtClean="0"/>
              <a:pPr/>
              <a:t>‹#›</a:t>
            </a:fld>
            <a:endParaRPr lang="de-CH"/>
          </a:p>
        </p:txBody>
      </p:sp>
    </p:spTree>
    <p:extLst>
      <p:ext uri="{BB962C8B-B14F-4D97-AF65-F5344CB8AC3E}">
        <p14:creationId xmlns:p14="http://schemas.microsoft.com/office/powerpoint/2010/main" val="185593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Zitatfolie_2" type="secHead" preserve="1">
  <p:cSld name="Zitatfolie_2">
    <p:spTree>
      <p:nvGrpSpPr>
        <p:cNvPr id="1" name=""/>
        <p:cNvGrpSpPr/>
        <p:nvPr/>
      </p:nvGrpSpPr>
      <p:grpSpPr>
        <a:xfrm>
          <a:off x="0" y="0"/>
          <a:ext cx="0" cy="0"/>
          <a:chOff x="0" y="0"/>
          <a:chExt cx="0" cy="0"/>
        </a:xfrm>
      </p:grpSpPr>
      <p:sp>
        <p:nvSpPr>
          <p:cNvPr id="9" name="Rechteck 1">
            <a:extLst>
              <a:ext uri="{FF2B5EF4-FFF2-40B4-BE49-F238E27FC236}">
                <a16:creationId xmlns:a16="http://schemas.microsoft.com/office/drawing/2014/main" id="{B0C1AB8A-C627-414E-BE75-9A98A8D0E4F1}"/>
              </a:ext>
            </a:extLst>
          </p:cNvPr>
          <p:cNvSpPr/>
          <p:nvPr userDrawn="1"/>
        </p:nvSpPr>
        <p:spPr bwMode="hidden">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AD9745DF-6FC1-49C0-8E74-A68EEEE20816}"/>
              </a:ext>
            </a:extLst>
          </p:cNvPr>
          <p:cNvSpPr>
            <a:spLocks noGrp="1"/>
          </p:cNvSpPr>
          <p:nvPr>
            <p:ph type="title"/>
          </p:nvPr>
        </p:nvSpPr>
        <p:spPr>
          <a:xfrm>
            <a:off x="4914001" y="1866105"/>
            <a:ext cx="6277875" cy="3794920"/>
          </a:xfrm>
        </p:spPr>
        <p:txBody>
          <a:bodyPr anchor="b"/>
          <a:lstStyle>
            <a:lvl1pPr>
              <a:lnSpc>
                <a:spcPct val="100000"/>
              </a:lnSpc>
              <a:defRPr sz="3400" b="0" i="1">
                <a:solidFill>
                  <a:schemeClr val="bg1"/>
                </a:solidFill>
                <a:latin typeface="Migrosbank Kievit Light" panose="02000503040000020004"/>
              </a:defRPr>
            </a:lvl1pPr>
          </a:lstStyle>
          <a:p>
            <a:r>
              <a:rPr lang="de-CH"/>
              <a:t>Mastertitelformat bearbeiten</a:t>
            </a:r>
          </a:p>
        </p:txBody>
      </p:sp>
      <p:sp>
        <p:nvSpPr>
          <p:cNvPr id="3" name="Textplatzhalter 2">
            <a:extLst>
              <a:ext uri="{FF2B5EF4-FFF2-40B4-BE49-F238E27FC236}">
                <a16:creationId xmlns:a16="http://schemas.microsoft.com/office/drawing/2014/main" id="{7823D34E-D116-48FD-B76A-614E88C5779C}"/>
              </a:ext>
            </a:extLst>
          </p:cNvPr>
          <p:cNvSpPr>
            <a:spLocks noGrp="1"/>
          </p:cNvSpPr>
          <p:nvPr>
            <p:ph type="body" idx="1"/>
          </p:nvPr>
        </p:nvSpPr>
        <p:spPr>
          <a:xfrm>
            <a:off x="4914001" y="5764213"/>
            <a:ext cx="6277875" cy="365125"/>
          </a:xfrm>
        </p:spPr>
        <p:txBody>
          <a:bodyPr anchor="b" anchorCtr="0">
            <a:noAutofit/>
          </a:bodyPr>
          <a:lstStyle>
            <a:lvl1pPr marL="0" indent="0">
              <a:spcAft>
                <a:spcPts val="0"/>
              </a:spcAft>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CH"/>
              <a:t>Mastertextformat bearbeiten</a:t>
            </a:r>
          </a:p>
        </p:txBody>
      </p:sp>
      <p:sp>
        <p:nvSpPr>
          <p:cNvPr id="4" name="Footer Placeholder 3">
            <a:extLst>
              <a:ext uri="{FF2B5EF4-FFF2-40B4-BE49-F238E27FC236}">
                <a16:creationId xmlns:a16="http://schemas.microsoft.com/office/drawing/2014/main" id="{15E2F5B9-8ED7-4EF5-A9C8-C96991ECB30E}"/>
              </a:ext>
            </a:extLst>
          </p:cNvPr>
          <p:cNvSpPr>
            <a:spLocks noGrp="1"/>
          </p:cNvSpPr>
          <p:nvPr>
            <p:ph type="ftr" sz="quarter" idx="10"/>
          </p:nvPr>
        </p:nvSpPr>
        <p:spPr/>
        <p:txBody>
          <a:bodyPr/>
          <a:lstStyle>
            <a:lvl1pPr>
              <a:defRPr>
                <a:solidFill>
                  <a:schemeClr val="bg1"/>
                </a:solidFill>
              </a:defRPr>
            </a:lvl1pPr>
          </a:lstStyle>
          <a:p>
            <a:r>
              <a:rPr lang="en-US"/>
              <a:t>Migros Bank | April 2024</a:t>
            </a:r>
            <a:endParaRPr lang="de-CH"/>
          </a:p>
        </p:txBody>
      </p:sp>
      <p:sp>
        <p:nvSpPr>
          <p:cNvPr id="7" name="Slide Number Placeholder 6">
            <a:extLst>
              <a:ext uri="{FF2B5EF4-FFF2-40B4-BE49-F238E27FC236}">
                <a16:creationId xmlns:a16="http://schemas.microsoft.com/office/drawing/2014/main" id="{60B196FE-4376-4B51-8AB4-3881E2DEA1B4}"/>
              </a:ext>
            </a:extLst>
          </p:cNvPr>
          <p:cNvSpPr>
            <a:spLocks noGrp="1"/>
          </p:cNvSpPr>
          <p:nvPr>
            <p:ph type="sldNum" sz="quarter" idx="11"/>
          </p:nvPr>
        </p:nvSpPr>
        <p:spPr/>
        <p:txBody>
          <a:bodyPr/>
          <a:lstStyle>
            <a:lvl1pPr>
              <a:defRPr b="0">
                <a:solidFill>
                  <a:srgbClr val="FFFFFF"/>
                </a:solidFill>
              </a:defRPr>
            </a:lvl1pPr>
          </a:lstStyle>
          <a:p>
            <a:fld id="{AD8522EF-2E17-438B-8A04-F0B0BCD68313}" type="slidenum">
              <a:rPr lang="en-US" smtClean="0"/>
              <a:pPr/>
              <a:t>‹#›</a:t>
            </a:fld>
            <a:endParaRPr lang="de-CH"/>
          </a:p>
        </p:txBody>
      </p:sp>
    </p:spTree>
    <p:extLst>
      <p:ext uri="{BB962C8B-B14F-4D97-AF65-F5344CB8AC3E}">
        <p14:creationId xmlns:p14="http://schemas.microsoft.com/office/powerpoint/2010/main" val="304959272"/>
      </p:ext>
    </p:extLst>
  </p:cSld>
  <p:clrMapOvr>
    <a:masterClrMapping/>
  </p:clrMapOvr>
  <p:extLst>
    <p:ext uri="{DCECCB84-F9BA-43D5-87BE-67443E8EF086}">
      <p15:sldGuideLst xmlns:p15="http://schemas.microsoft.com/office/powerpoint/2012/main">
        <p15:guide id="1" orient="horz" pos="348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und Inhalt"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AE10CB-D381-48B3-9B59-9C3049E9FB2C}"/>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FFBBA662-555E-4012-8F1F-57A071E200FA}"/>
              </a:ext>
            </a:extLst>
          </p:cNvPr>
          <p:cNvSpPr>
            <a:spLocks noGrp="1"/>
          </p:cNvSpPr>
          <p:nvPr>
            <p:ph idx="1"/>
          </p:nvPr>
        </p:nvSpPr>
        <p:spPr>
          <a:xfrm>
            <a:off x="550863" y="1700213"/>
            <a:ext cx="8697600"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5" name="Fußzeilenplatzhalter 4">
            <a:extLst>
              <a:ext uri="{FF2B5EF4-FFF2-40B4-BE49-F238E27FC236}">
                <a16:creationId xmlns:a16="http://schemas.microsoft.com/office/drawing/2014/main" id="{86A5A2C3-739A-4D57-AD83-08E6D24B1AFE}"/>
              </a:ext>
            </a:extLst>
          </p:cNvPr>
          <p:cNvSpPr>
            <a:spLocks noGrp="1"/>
          </p:cNvSpPr>
          <p:nvPr>
            <p:ph type="ftr" sz="quarter" idx="11"/>
          </p:nvPr>
        </p:nvSpPr>
        <p:spPr/>
        <p:txBody>
          <a:bodyPr/>
          <a:lstStyle/>
          <a:p>
            <a:r>
              <a:rPr lang="en-US"/>
              <a:t>Migros Bank | April 2024</a:t>
            </a:r>
            <a:endParaRPr lang="de-CH"/>
          </a:p>
        </p:txBody>
      </p:sp>
      <p:sp>
        <p:nvSpPr>
          <p:cNvPr id="6" name="Foliennummernplatzhalter 5">
            <a:extLst>
              <a:ext uri="{FF2B5EF4-FFF2-40B4-BE49-F238E27FC236}">
                <a16:creationId xmlns:a16="http://schemas.microsoft.com/office/drawing/2014/main" id="{6A668C87-EE38-4093-A355-5D8CECCE66FD}"/>
              </a:ext>
            </a:extLst>
          </p:cNvPr>
          <p:cNvSpPr>
            <a:spLocks noGrp="1"/>
          </p:cNvSpPr>
          <p:nvPr>
            <p:ph type="sldNum" sz="quarter" idx="12"/>
          </p:nvPr>
        </p:nvSpPr>
        <p:spPr/>
        <p:txBody>
          <a:bodyPr/>
          <a:lstStyle>
            <a:lvl1pPr>
              <a:defRPr b="0">
                <a:solidFill>
                  <a:srgbClr val="144B3C"/>
                </a:solidFill>
              </a:defRPr>
            </a:lvl1pPr>
          </a:lstStyle>
          <a:p>
            <a:fld id="{7354EB71-D2C0-4F04-9097-5E6F307EC243}" type="slidenum">
              <a:rPr lang="en-US" smtClean="0"/>
              <a:pPr/>
              <a:t>‹#›</a:t>
            </a:fld>
            <a:endParaRPr lang="de-CH"/>
          </a:p>
        </p:txBody>
      </p:sp>
      <p:sp>
        <p:nvSpPr>
          <p:cNvPr id="7" name="Text Placeholder 7">
            <a:extLst>
              <a:ext uri="{FF2B5EF4-FFF2-40B4-BE49-F238E27FC236}">
                <a16:creationId xmlns:a16="http://schemas.microsoft.com/office/drawing/2014/main" id="{09D76BDE-B016-4663-8391-C9A5D68DD502}"/>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Tree>
    <p:extLst>
      <p:ext uri="{BB962C8B-B14F-4D97-AF65-F5344CB8AC3E}">
        <p14:creationId xmlns:p14="http://schemas.microsoft.com/office/powerpoint/2010/main" val="224530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Zwei Inhalte"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E078C-209D-4327-B8AA-38D3A39001F0}"/>
              </a:ext>
            </a:extLst>
          </p:cNvPr>
          <p:cNvSpPr>
            <a:spLocks noGrp="1"/>
          </p:cNvSpPr>
          <p:nvPr>
            <p:ph type="title"/>
          </p:nvPr>
        </p:nvSpPr>
        <p:spPr/>
        <p:txBody>
          <a:bodyPr/>
          <a:lstStyle/>
          <a:p>
            <a:r>
              <a:rPr lang="de-CH"/>
              <a:t>Mastertitelformat bearbeiten</a:t>
            </a:r>
          </a:p>
        </p:txBody>
      </p:sp>
      <p:sp>
        <p:nvSpPr>
          <p:cNvPr id="3" name="Inhaltsplatzhalter 2">
            <a:extLst>
              <a:ext uri="{FF2B5EF4-FFF2-40B4-BE49-F238E27FC236}">
                <a16:creationId xmlns:a16="http://schemas.microsoft.com/office/drawing/2014/main" id="{6E4D4E09-C794-4902-BFB2-3ED0EA962779}"/>
              </a:ext>
            </a:extLst>
          </p:cNvPr>
          <p:cNvSpPr>
            <a:spLocks noGrp="1"/>
          </p:cNvSpPr>
          <p:nvPr>
            <p:ph sz="half" idx="1"/>
          </p:nvPr>
        </p:nvSpPr>
        <p:spPr>
          <a:xfrm>
            <a:off x="550863" y="1700213"/>
            <a:ext cx="5437187"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4" name="Inhaltsplatzhalter 3">
            <a:extLst>
              <a:ext uri="{FF2B5EF4-FFF2-40B4-BE49-F238E27FC236}">
                <a16:creationId xmlns:a16="http://schemas.microsoft.com/office/drawing/2014/main" id="{AA9791D4-3412-4738-9DA8-2DD7F3CB454E}"/>
              </a:ext>
            </a:extLst>
          </p:cNvPr>
          <p:cNvSpPr>
            <a:spLocks noGrp="1"/>
          </p:cNvSpPr>
          <p:nvPr>
            <p:ph sz="half" idx="2"/>
          </p:nvPr>
        </p:nvSpPr>
        <p:spPr>
          <a:xfrm>
            <a:off x="6203950" y="1700213"/>
            <a:ext cx="5437188" cy="4429125"/>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6" name="Fußzeilenplatzhalter 5">
            <a:extLst>
              <a:ext uri="{FF2B5EF4-FFF2-40B4-BE49-F238E27FC236}">
                <a16:creationId xmlns:a16="http://schemas.microsoft.com/office/drawing/2014/main" id="{F0E4EC24-B0E0-4992-BB7E-6CB31CEC1955}"/>
              </a:ext>
            </a:extLst>
          </p:cNvPr>
          <p:cNvSpPr>
            <a:spLocks noGrp="1"/>
          </p:cNvSpPr>
          <p:nvPr>
            <p:ph type="ftr" sz="quarter" idx="11"/>
          </p:nvPr>
        </p:nvSpPr>
        <p:spPr/>
        <p:txBody>
          <a:bodyPr/>
          <a:lstStyle/>
          <a:p>
            <a:r>
              <a:rPr lang="en-US"/>
              <a:t>Migros Bank | April 2024</a:t>
            </a:r>
            <a:endParaRPr lang="de-CH"/>
          </a:p>
        </p:txBody>
      </p:sp>
      <p:sp>
        <p:nvSpPr>
          <p:cNvPr id="7" name="Foliennummernplatzhalter 6">
            <a:extLst>
              <a:ext uri="{FF2B5EF4-FFF2-40B4-BE49-F238E27FC236}">
                <a16:creationId xmlns:a16="http://schemas.microsoft.com/office/drawing/2014/main" id="{73F7CC9C-9FDD-4AFF-988C-6DBE27E29320}"/>
              </a:ext>
            </a:extLst>
          </p:cNvPr>
          <p:cNvSpPr>
            <a:spLocks noGrp="1"/>
          </p:cNvSpPr>
          <p:nvPr>
            <p:ph type="sldNum" sz="quarter" idx="12"/>
          </p:nvPr>
        </p:nvSpPr>
        <p:spPr/>
        <p:txBody>
          <a:bodyPr/>
          <a:lstStyle>
            <a:lvl1pPr>
              <a:defRPr b="0">
                <a:solidFill>
                  <a:srgbClr val="144B3C"/>
                </a:solidFill>
              </a:defRPr>
            </a:lvl1pPr>
          </a:lstStyle>
          <a:p>
            <a:fld id="{FA8D755D-75D8-4F1E-B44B-64C2DBBB2B9C}" type="slidenum">
              <a:rPr lang="en-US" smtClean="0"/>
              <a:pPr/>
              <a:t>‹#›</a:t>
            </a:fld>
            <a:endParaRPr lang="de-CH"/>
          </a:p>
        </p:txBody>
      </p:sp>
      <p:sp>
        <p:nvSpPr>
          <p:cNvPr id="8" name="Text Placeholder 7">
            <a:extLst>
              <a:ext uri="{FF2B5EF4-FFF2-40B4-BE49-F238E27FC236}">
                <a16:creationId xmlns:a16="http://schemas.microsoft.com/office/drawing/2014/main" id="{CA35E850-3E11-4719-9B8D-ABB1D967EE63}"/>
              </a:ext>
            </a:extLst>
          </p:cNvPr>
          <p:cNvSpPr>
            <a:spLocks noGrp="1"/>
          </p:cNvSpPr>
          <p:nvPr>
            <p:ph type="body" sz="quarter" idx="13"/>
          </p:nvPr>
        </p:nvSpPr>
        <p:spPr>
          <a:xfrm>
            <a:off x="550863" y="854020"/>
            <a:ext cx="11090275" cy="596955"/>
          </a:xfrm>
        </p:spPr>
        <p:txBody>
          <a:bodyPr>
            <a:noAutofit/>
          </a:bodyPr>
          <a:lstStyle>
            <a:lvl1pPr marL="0" indent="0">
              <a:spcAft>
                <a:spcPts val="0"/>
              </a:spcAft>
              <a:buFont typeface="Arial" panose="020B0604020202020204" pitchFamily="34" charset="0"/>
              <a:buNone/>
              <a:defRPr sz="2600" b="0">
                <a:solidFill>
                  <a:schemeClr val="accent1"/>
                </a:solidFill>
                <a:latin typeface="Migrosbank Kievit Light" panose="02000503040000020004" pitchFamily="2" charset="0"/>
              </a:defRPr>
            </a:lvl1pPr>
            <a:lvl2pPr marL="0" indent="0">
              <a:buFont typeface="Arial" panose="020B0604020202020204" pitchFamily="34" charset="0"/>
              <a:buNone/>
              <a:defRPr sz="2600" b="0">
                <a:latin typeface="Migrosbank Kievit Light" panose="02000503040000020004" pitchFamily="2" charset="0"/>
              </a:defRPr>
            </a:lvl2pPr>
            <a:lvl3pPr marL="0" indent="0">
              <a:buNone/>
              <a:defRPr sz="2600" b="0">
                <a:latin typeface="Migrosbank Kievit Light" panose="02000503040000020004" pitchFamily="2" charset="0"/>
              </a:defRPr>
            </a:lvl3pPr>
            <a:lvl4pPr marL="0" indent="0">
              <a:buNone/>
              <a:defRPr sz="2600" b="0">
                <a:latin typeface="Migrosbank Kievit Light" panose="02000503040000020004" pitchFamily="2" charset="0"/>
              </a:defRPr>
            </a:lvl4pPr>
            <a:lvl5pPr marL="0" indent="0">
              <a:buNone/>
              <a:defRPr sz="2600" b="0">
                <a:latin typeface="Migrosbank Kievit Light" panose="02000503040000020004" pitchFamily="2" charset="0"/>
              </a:defRPr>
            </a:lvl5pPr>
          </a:lstStyle>
          <a:p>
            <a:pPr lvl="0"/>
            <a:r>
              <a:rPr lang="de-CH"/>
              <a:t>Mastertextformat bearbeiten</a:t>
            </a:r>
          </a:p>
        </p:txBody>
      </p:sp>
    </p:spTree>
    <p:extLst>
      <p:ext uri="{BB962C8B-B14F-4D97-AF65-F5344CB8AC3E}">
        <p14:creationId xmlns:p14="http://schemas.microsoft.com/office/powerpoint/2010/main" val="2335384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tags" Target="../tags/tag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oleObject" Target="../embeddings/oleObject2.bin"/><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ags" Target="../tags/tag2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ags" Target="../tags/tag2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26EF86-18DD-FEFE-F811-D71647121F3E}"/>
              </a:ext>
            </a:extLst>
          </p:cNvPr>
          <p:cNvGraphicFramePr>
            <a:graphicFrameLocks noChangeAspect="1"/>
          </p:cNvGraphicFramePr>
          <p:nvPr userDrawn="1">
            <p:custDataLst>
              <p:tags r:id="rId28"/>
            </p:custDataLst>
            <p:extLst>
              <p:ext uri="{D42A27DB-BD31-4B8C-83A1-F6EECF244321}">
                <p14:modId xmlns:p14="http://schemas.microsoft.com/office/powerpoint/2010/main" val="3483266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404" imgH="405" progId="TCLayout.ActiveDocument.1">
                  <p:embed/>
                </p:oleObj>
              </mc:Choice>
              <mc:Fallback>
                <p:oleObj name="think-cell Slide" r:id="rId31" imgW="404" imgH="405" progId="TCLayout.ActiveDocument.1">
                  <p:embed/>
                  <p:pic>
                    <p:nvPicPr>
                      <p:cNvPr id="4" name="Object 3" hidden="1">
                        <a:extLst>
                          <a:ext uri="{FF2B5EF4-FFF2-40B4-BE49-F238E27FC236}">
                            <a16:creationId xmlns:a16="http://schemas.microsoft.com/office/drawing/2014/main" id="{3C26EF86-18DD-FEFE-F811-D71647121F3E}"/>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03CA294A-D59D-4DEA-8C1A-F9D57D71D8E6}"/>
              </a:ext>
            </a:extLst>
          </p:cNvPr>
          <p:cNvSpPr>
            <a:spLocks noGrp="1"/>
          </p:cNvSpPr>
          <p:nvPr>
            <p:ph type="title"/>
          </p:nvPr>
        </p:nvSpPr>
        <p:spPr>
          <a:xfrm>
            <a:off x="550862" y="0"/>
            <a:ext cx="11090276" cy="882594"/>
          </a:xfrm>
          <a:prstGeom prst="rect">
            <a:avLst/>
          </a:prstGeom>
        </p:spPr>
        <p:txBody>
          <a:bodyPr vert="horz" lIns="0" tIns="0" rIns="0" bIns="0" rtlCol="0" anchor="b" anchorCtr="0">
            <a:noAutofit/>
          </a:bodyPr>
          <a:lstStyle/>
          <a:p>
            <a:endParaRPr lang="de-CH"/>
          </a:p>
        </p:txBody>
      </p:sp>
      <p:sp>
        <p:nvSpPr>
          <p:cNvPr id="3" name="Textplatzhalter 2">
            <a:extLst>
              <a:ext uri="{FF2B5EF4-FFF2-40B4-BE49-F238E27FC236}">
                <a16:creationId xmlns:a16="http://schemas.microsoft.com/office/drawing/2014/main" id="{C8D0CACF-40EC-453B-8519-F5CC5891FE25}"/>
              </a:ext>
            </a:extLst>
          </p:cNvPr>
          <p:cNvSpPr>
            <a:spLocks noGrp="1"/>
          </p:cNvSpPr>
          <p:nvPr>
            <p:ph type="body" idx="1"/>
          </p:nvPr>
        </p:nvSpPr>
        <p:spPr>
          <a:xfrm>
            <a:off x="550862" y="1700213"/>
            <a:ext cx="11090276" cy="4429125"/>
          </a:xfrm>
          <a:prstGeom prst="rect">
            <a:avLst/>
          </a:prstGeom>
        </p:spPr>
        <p:txBody>
          <a:bodyPr vert="horz" lIns="0" tIns="0" rIns="0" bIns="0" rtlCol="0">
            <a:normAutofit/>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a:p>
            <a:pPr lvl="5"/>
            <a:r>
              <a:rPr lang="de-CH"/>
              <a:t>Sechste Ebene</a:t>
            </a:r>
          </a:p>
          <a:p>
            <a:pPr lvl="6"/>
            <a:r>
              <a:rPr lang="de-CH"/>
              <a:t>Siebte Ebene</a:t>
            </a:r>
          </a:p>
          <a:p>
            <a:pPr lvl="7"/>
            <a:r>
              <a:rPr lang="de-CH"/>
              <a:t>Achte Ebene </a:t>
            </a:r>
          </a:p>
          <a:p>
            <a:pPr lvl="8"/>
            <a:r>
              <a:rPr lang="de-CH"/>
              <a:t>Neunte Ebene</a:t>
            </a:r>
          </a:p>
        </p:txBody>
      </p:sp>
      <p:sp>
        <p:nvSpPr>
          <p:cNvPr id="5" name="Fußzeilenplatzhalter 4">
            <a:extLst>
              <a:ext uri="{FF2B5EF4-FFF2-40B4-BE49-F238E27FC236}">
                <a16:creationId xmlns:a16="http://schemas.microsoft.com/office/drawing/2014/main" id="{ED0C367B-57DF-488C-899F-668E04B457C3}"/>
              </a:ext>
            </a:extLst>
          </p:cNvPr>
          <p:cNvSpPr>
            <a:spLocks noGrp="1"/>
          </p:cNvSpPr>
          <p:nvPr>
            <p:ph type="ftr" sz="quarter" idx="3"/>
          </p:nvPr>
        </p:nvSpPr>
        <p:spPr>
          <a:xfrm>
            <a:off x="550342" y="6477357"/>
            <a:ext cx="6987107" cy="153888"/>
          </a:xfrm>
          <a:prstGeom prst="rect">
            <a:avLst/>
          </a:prstGeom>
        </p:spPr>
        <p:txBody>
          <a:bodyPr vert="horz" lIns="0" tIns="0" rIns="0" bIns="0" rtlCol="0" anchor="b" anchorCtr="0">
            <a:noAutofit/>
          </a:bodyPr>
          <a:lstStyle>
            <a:lvl1pPr algn="l">
              <a:defRPr sz="1000">
                <a:solidFill>
                  <a:schemeClr val="accent1"/>
                </a:solidFill>
              </a:defRPr>
            </a:lvl1pPr>
          </a:lstStyle>
          <a:p>
            <a:r>
              <a:rPr lang="en-US"/>
              <a:t>Migros Bank | April 2024</a:t>
            </a:r>
            <a:endParaRPr lang="de-CH"/>
          </a:p>
        </p:txBody>
      </p:sp>
      <p:sp>
        <p:nvSpPr>
          <p:cNvPr id="6" name="Foliennummernplatzhalter 5">
            <a:extLst>
              <a:ext uri="{FF2B5EF4-FFF2-40B4-BE49-F238E27FC236}">
                <a16:creationId xmlns:a16="http://schemas.microsoft.com/office/drawing/2014/main" id="{14738FC1-D47D-4FFB-9A7A-A82B2341FA30}"/>
              </a:ext>
            </a:extLst>
          </p:cNvPr>
          <p:cNvSpPr>
            <a:spLocks noGrp="1"/>
          </p:cNvSpPr>
          <p:nvPr>
            <p:ph type="sldNum" sz="quarter" idx="4"/>
          </p:nvPr>
        </p:nvSpPr>
        <p:spPr>
          <a:xfrm>
            <a:off x="8897938" y="6481862"/>
            <a:ext cx="2743200" cy="153888"/>
          </a:xfrm>
          <a:prstGeom prst="rect">
            <a:avLst/>
          </a:prstGeom>
        </p:spPr>
        <p:txBody>
          <a:bodyPr vert="horz" lIns="0" tIns="0" rIns="0" bIns="0" rtlCol="0" anchor="b" anchorCtr="0">
            <a:noAutofit/>
          </a:bodyPr>
          <a:lstStyle>
            <a:lvl1pPr algn="r">
              <a:defRPr sz="1000" b="0">
                <a:solidFill>
                  <a:srgbClr val="144B3C"/>
                </a:solidFill>
              </a:defRPr>
            </a:lvl1pPr>
          </a:lstStyle>
          <a:p>
            <a:fld id="{F5CA8733-40A1-4020-A26E-F5D506CA1C78}" type="slidenum">
              <a:rPr lang="en-US" smtClean="0"/>
              <a:pPr/>
              <a:t>‹#›</a:t>
            </a:fld>
            <a:endParaRPr lang="de-CH"/>
          </a:p>
        </p:txBody>
      </p:sp>
      <p:sp>
        <p:nvSpPr>
          <p:cNvPr id="9" name="Source" hidden="1">
            <a:extLst>
              <a:ext uri="{FF2B5EF4-FFF2-40B4-BE49-F238E27FC236}">
                <a16:creationId xmlns:a16="http://schemas.microsoft.com/office/drawing/2014/main" id="{03645872-38A1-45BD-AEB3-BA65F6ECD14E}"/>
              </a:ext>
            </a:extLst>
          </p:cNvPr>
          <p:cNvSpPr txBox="1"/>
          <p:nvPr userDrawn="1">
            <p:custDataLst>
              <p:tags r:id="rId29"/>
            </p:custDataLst>
          </p:nvPr>
        </p:nvSpPr>
        <p:spPr>
          <a:xfrm>
            <a:off x="550863" y="6180052"/>
            <a:ext cx="11090275" cy="184666"/>
          </a:xfrm>
          <a:prstGeom prst="rect">
            <a:avLst/>
          </a:prstGeom>
          <a:noFill/>
        </p:spPr>
        <p:txBody>
          <a:bodyPr wrap="square" lIns="0" tIns="0" rIns="0" bIns="0" rtlCol="0">
            <a:spAutoFit/>
          </a:bodyPr>
          <a:lstStyle/>
          <a:p>
            <a:r>
              <a:rPr lang="de-CH" sz="1200">
                <a:solidFill>
                  <a:schemeClr val="tx2"/>
                </a:solidFill>
              </a:rPr>
              <a:t>Source</a:t>
            </a:r>
          </a:p>
        </p:txBody>
      </p:sp>
      <p:sp>
        <p:nvSpPr>
          <p:cNvPr id="7" name="Subtitle" hidden="1">
            <a:extLst>
              <a:ext uri="{FF2B5EF4-FFF2-40B4-BE49-F238E27FC236}">
                <a16:creationId xmlns:a16="http://schemas.microsoft.com/office/drawing/2014/main" id="{25951D69-3F48-424D-A73B-0AB304624768}"/>
              </a:ext>
            </a:extLst>
          </p:cNvPr>
          <p:cNvSpPr txBox="1">
            <a:spLocks/>
          </p:cNvSpPr>
          <p:nvPr userDrawn="1">
            <p:custDataLst>
              <p:tags r:id="rId30"/>
            </p:custDataLst>
          </p:nvPr>
        </p:nvSpPr>
        <p:spPr>
          <a:xfrm>
            <a:off x="550863" y="854021"/>
            <a:ext cx="11090275" cy="596955"/>
          </a:xfrm>
          <a:prstGeom prst="rect">
            <a:avLst/>
          </a:prstGeom>
          <a:noFill/>
        </p:spPr>
        <p:txBody>
          <a:bodyPr wrap="square" lIns="0" tIns="0" rIns="0" bIns="0" rtlCol="0">
            <a:noAutofit/>
          </a:bodyPr>
          <a:lstStyle/>
          <a:p>
            <a:pPr algn="l"/>
            <a:r>
              <a:rPr lang="de-CH" sz="2600" err="1">
                <a:solidFill>
                  <a:schemeClr val="accent1"/>
                </a:solidFill>
                <a:latin typeface="Migrosbank Kievit Light" panose="02000503040000020004" pitchFamily="2" charset="0"/>
              </a:rPr>
              <a:t>Subtitle</a:t>
            </a:r>
            <a:r>
              <a:rPr lang="de-CH" sz="2600">
                <a:solidFill>
                  <a:schemeClr val="accent1"/>
                </a:solidFill>
                <a:latin typeface="Migrosbank Kievit Light" panose="02000503040000020004" pitchFamily="2" charset="0"/>
              </a:rPr>
              <a:t> </a:t>
            </a:r>
            <a:r>
              <a:rPr lang="de-CH" sz="2600" err="1">
                <a:solidFill>
                  <a:schemeClr val="accent1"/>
                </a:solidFill>
                <a:latin typeface="Migrosbank Kievit Light" panose="02000503040000020004" pitchFamily="2" charset="0"/>
              </a:rPr>
              <a:t>textbox</a:t>
            </a:r>
            <a:endParaRPr lang="de-CH" sz="2600">
              <a:solidFill>
                <a:schemeClr val="accent1"/>
              </a:solidFill>
              <a:latin typeface="Migrosbank Kievit Light" panose="02000503040000020004" pitchFamily="2" charset="0"/>
            </a:endParaRPr>
          </a:p>
        </p:txBody>
      </p:sp>
    </p:spTree>
    <p:extLst>
      <p:ext uri="{BB962C8B-B14F-4D97-AF65-F5344CB8AC3E}">
        <p14:creationId xmlns:p14="http://schemas.microsoft.com/office/powerpoint/2010/main" val="152197321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1" r:id="rId4"/>
    <p:sldLayoutId id="2147483674" r:id="rId5"/>
    <p:sldLayoutId id="2147483651" r:id="rId6"/>
    <p:sldLayoutId id="2147483677" r:id="rId7"/>
    <p:sldLayoutId id="2147483650" r:id="rId8"/>
    <p:sldLayoutId id="2147483652" r:id="rId9"/>
    <p:sldLayoutId id="214748367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54" r:id="rId20"/>
    <p:sldLayoutId id="2147483655" r:id="rId21"/>
    <p:sldLayoutId id="2147483664" r:id="rId22"/>
    <p:sldLayoutId id="2147483663" r:id="rId23"/>
    <p:sldLayoutId id="2147483675" r:id="rId24"/>
    <p:sldLayoutId id="2147483676" r:id="rId25"/>
    <p:sldLayoutId id="2147483705" r:id="rId26"/>
  </p:sldLayoutIdLst>
  <p:hf hdr="0" dt="0"/>
  <p:txStyles>
    <p:title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3" userDrawn="1">
          <p15:clr>
            <a:srgbClr val="F26B43"/>
          </p15:clr>
        </p15:guide>
        <p15:guide id="3" orient="horz" pos="1071" userDrawn="1">
          <p15:clr>
            <a:srgbClr val="F26B43"/>
          </p15:clr>
        </p15:guide>
        <p15:guide id="4" orient="horz" pos="3861" userDrawn="1">
          <p15:clr>
            <a:srgbClr val="F26B43"/>
          </p15:clr>
        </p15:guide>
        <p15:guide id="5" pos="789" userDrawn="1">
          <p15:clr>
            <a:srgbClr val="F26B43"/>
          </p15:clr>
        </p15:guide>
        <p15:guide id="6" orient="horz" pos="4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1A4B3AD-DEA8-57CD-AA77-3D2B22D9C6B0}"/>
              </a:ext>
            </a:extLst>
          </p:cNvPr>
          <p:cNvGraphicFramePr>
            <a:graphicFrameLocks noChangeAspect="1"/>
          </p:cNvGraphicFramePr>
          <p:nvPr userDrawn="1">
            <p:custDataLst>
              <p:tags r:id="rId27"/>
            </p:custDataLst>
            <p:extLst>
              <p:ext uri="{D42A27DB-BD31-4B8C-83A1-F6EECF244321}">
                <p14:modId xmlns:p14="http://schemas.microsoft.com/office/powerpoint/2010/main" val="3650021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404" imgH="405" progId="TCLayout.ActiveDocument.1">
                  <p:embed/>
                </p:oleObj>
              </mc:Choice>
              <mc:Fallback>
                <p:oleObj name="think-cell Slide" r:id="rId29" imgW="404" imgH="405" progId="TCLayout.ActiveDocument.1">
                  <p:embed/>
                  <p:pic>
                    <p:nvPicPr>
                      <p:cNvPr id="7" name="Object 6" hidden="1">
                        <a:extLst>
                          <a:ext uri="{FF2B5EF4-FFF2-40B4-BE49-F238E27FC236}">
                            <a16:creationId xmlns:a16="http://schemas.microsoft.com/office/drawing/2014/main" id="{31A4B3AD-DEA8-57CD-AA77-3D2B22D9C6B0}"/>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03CA294A-D59D-4DEA-8C1A-F9D57D71D8E6}"/>
              </a:ext>
            </a:extLst>
          </p:cNvPr>
          <p:cNvSpPr>
            <a:spLocks noGrp="1"/>
          </p:cNvSpPr>
          <p:nvPr>
            <p:ph type="title"/>
          </p:nvPr>
        </p:nvSpPr>
        <p:spPr>
          <a:xfrm>
            <a:off x="550862" y="0"/>
            <a:ext cx="11090276" cy="882594"/>
          </a:xfrm>
          <a:prstGeom prst="rect">
            <a:avLst/>
          </a:prstGeom>
        </p:spPr>
        <p:txBody>
          <a:bodyPr vert="horz" lIns="0" tIns="0" rIns="0" bIns="0" rtlCol="0" anchor="b" anchorCtr="0">
            <a:noAutofit/>
          </a:bodyPr>
          <a:lstStyle/>
          <a:p>
            <a:r>
              <a:rPr lang="de-CH"/>
              <a:t>Mastertitelformat bearbeiten</a:t>
            </a:r>
          </a:p>
        </p:txBody>
      </p:sp>
      <p:sp>
        <p:nvSpPr>
          <p:cNvPr id="3" name="Textplatzhalter 2">
            <a:extLst>
              <a:ext uri="{FF2B5EF4-FFF2-40B4-BE49-F238E27FC236}">
                <a16:creationId xmlns:a16="http://schemas.microsoft.com/office/drawing/2014/main" id="{C8D0CACF-40EC-453B-8519-F5CC5891FE25}"/>
              </a:ext>
            </a:extLst>
          </p:cNvPr>
          <p:cNvSpPr>
            <a:spLocks noGrp="1"/>
          </p:cNvSpPr>
          <p:nvPr>
            <p:ph type="body" idx="1"/>
          </p:nvPr>
        </p:nvSpPr>
        <p:spPr>
          <a:xfrm>
            <a:off x="550862" y="1700213"/>
            <a:ext cx="11090276" cy="4429125"/>
          </a:xfrm>
          <a:prstGeom prst="rect">
            <a:avLst/>
          </a:prstGeom>
        </p:spPr>
        <p:txBody>
          <a:bodyPr vert="horz" lIns="0" tIns="0" rIns="0" bIns="0" rtlCol="0">
            <a:normAutofit/>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a:p>
            <a:pPr lvl="5"/>
            <a:r>
              <a:rPr lang="de-CH"/>
              <a:t>Sechste Ebene</a:t>
            </a:r>
          </a:p>
          <a:p>
            <a:pPr lvl="6"/>
            <a:r>
              <a:rPr lang="de-CH"/>
              <a:t>Siebte Ebene</a:t>
            </a:r>
          </a:p>
          <a:p>
            <a:pPr lvl="7"/>
            <a:r>
              <a:rPr lang="de-CH"/>
              <a:t>Achte Ebene </a:t>
            </a:r>
          </a:p>
          <a:p>
            <a:pPr lvl="8"/>
            <a:r>
              <a:rPr lang="de-CH"/>
              <a:t>Neunte Ebene</a:t>
            </a:r>
          </a:p>
        </p:txBody>
      </p:sp>
      <p:sp>
        <p:nvSpPr>
          <p:cNvPr id="5" name="Fußzeilenplatzhalter 4">
            <a:extLst>
              <a:ext uri="{FF2B5EF4-FFF2-40B4-BE49-F238E27FC236}">
                <a16:creationId xmlns:a16="http://schemas.microsoft.com/office/drawing/2014/main" id="{ED0C367B-57DF-488C-899F-668E04B457C3}"/>
              </a:ext>
            </a:extLst>
          </p:cNvPr>
          <p:cNvSpPr>
            <a:spLocks noGrp="1"/>
          </p:cNvSpPr>
          <p:nvPr>
            <p:ph type="ftr" sz="quarter" idx="3"/>
          </p:nvPr>
        </p:nvSpPr>
        <p:spPr>
          <a:xfrm>
            <a:off x="550342" y="6477357"/>
            <a:ext cx="6987107" cy="153888"/>
          </a:xfrm>
          <a:prstGeom prst="rect">
            <a:avLst/>
          </a:prstGeom>
        </p:spPr>
        <p:txBody>
          <a:bodyPr vert="horz" lIns="0" tIns="0" rIns="0" bIns="0" rtlCol="0" anchor="b" anchorCtr="0">
            <a:noAutofit/>
          </a:bodyPr>
          <a:lstStyle>
            <a:lvl1pPr algn="l">
              <a:defRPr sz="1000">
                <a:solidFill>
                  <a:schemeClr val="accent1"/>
                </a:solidFill>
              </a:defRPr>
            </a:lvl1pPr>
          </a:lstStyle>
          <a:p>
            <a:r>
              <a:rPr lang="en-US"/>
              <a:t>Migros Bank | April 2024</a:t>
            </a:r>
            <a:endParaRPr lang="de-CH"/>
          </a:p>
        </p:txBody>
      </p:sp>
      <p:sp>
        <p:nvSpPr>
          <p:cNvPr id="6" name="Foliennummernplatzhalter 5">
            <a:extLst>
              <a:ext uri="{FF2B5EF4-FFF2-40B4-BE49-F238E27FC236}">
                <a16:creationId xmlns:a16="http://schemas.microsoft.com/office/drawing/2014/main" id="{14738FC1-D47D-4FFB-9A7A-A82B2341FA30}"/>
              </a:ext>
            </a:extLst>
          </p:cNvPr>
          <p:cNvSpPr>
            <a:spLocks noGrp="1"/>
          </p:cNvSpPr>
          <p:nvPr>
            <p:ph type="sldNum" sz="quarter" idx="4"/>
          </p:nvPr>
        </p:nvSpPr>
        <p:spPr>
          <a:xfrm>
            <a:off x="8897938" y="6481862"/>
            <a:ext cx="2743200" cy="153888"/>
          </a:xfrm>
          <a:prstGeom prst="rect">
            <a:avLst/>
          </a:prstGeom>
        </p:spPr>
        <p:txBody>
          <a:bodyPr vert="horz" lIns="0" tIns="0" rIns="0" bIns="0" rtlCol="0" anchor="b" anchorCtr="0">
            <a:noAutofit/>
          </a:bodyPr>
          <a:lstStyle>
            <a:lvl1pPr algn="r">
              <a:defRPr sz="1000" b="0">
                <a:solidFill>
                  <a:srgbClr val="144B3C"/>
                </a:solidFill>
              </a:defRPr>
            </a:lvl1pPr>
          </a:lstStyle>
          <a:p>
            <a:fld id="{F1CC6A89-6645-4C66-B6E7-778804E78CD8}" type="slidenum">
              <a:rPr lang="en-US" smtClean="0"/>
              <a:pPr/>
              <a:t>‹#›</a:t>
            </a:fld>
            <a:endParaRPr lang="de-CH"/>
          </a:p>
        </p:txBody>
      </p:sp>
      <p:sp>
        <p:nvSpPr>
          <p:cNvPr id="9" name="Source" hidden="1">
            <a:extLst>
              <a:ext uri="{FF2B5EF4-FFF2-40B4-BE49-F238E27FC236}">
                <a16:creationId xmlns:a16="http://schemas.microsoft.com/office/drawing/2014/main" id="{03645872-38A1-45BD-AEB3-BA65F6ECD14E}"/>
              </a:ext>
            </a:extLst>
          </p:cNvPr>
          <p:cNvSpPr txBox="1"/>
          <p:nvPr userDrawn="1">
            <p:custDataLst>
              <p:tags r:id="rId28"/>
            </p:custDataLst>
          </p:nvPr>
        </p:nvSpPr>
        <p:spPr>
          <a:xfrm>
            <a:off x="550863" y="6180052"/>
            <a:ext cx="11090275" cy="184666"/>
          </a:xfrm>
          <a:prstGeom prst="rect">
            <a:avLst/>
          </a:prstGeom>
          <a:noFill/>
        </p:spPr>
        <p:txBody>
          <a:bodyPr wrap="square" lIns="0" tIns="0" rIns="0" bIns="0" rtlCol="0">
            <a:spAutoFit/>
          </a:bodyPr>
          <a:lstStyle/>
          <a:p>
            <a:r>
              <a:rPr lang="de-CH" sz="1200">
                <a:solidFill>
                  <a:schemeClr val="tx2"/>
                </a:solidFill>
              </a:rPr>
              <a:t>Source</a:t>
            </a:r>
          </a:p>
        </p:txBody>
      </p:sp>
    </p:spTree>
    <p:extLst>
      <p:ext uri="{BB962C8B-B14F-4D97-AF65-F5344CB8AC3E}">
        <p14:creationId xmlns:p14="http://schemas.microsoft.com/office/powerpoint/2010/main" val="8093073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Lst>
  <p:hf hdr="0" dt="0"/>
  <p:txStyles>
    <p:title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b="1" kern="1200">
          <a:solidFill>
            <a:schemeClr val="tx2"/>
          </a:solidFill>
          <a:latin typeface="+mn-lt"/>
          <a:ea typeface="+mn-ea"/>
          <a:cs typeface="+mn-cs"/>
        </a:defRPr>
      </a:lvl2pPr>
      <a:lvl3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p15:clr>
            <a:srgbClr val="F26B43"/>
          </p15:clr>
        </p15:guide>
        <p15:guide id="2" pos="7333">
          <p15:clr>
            <a:srgbClr val="F26B43"/>
          </p15:clr>
        </p15:guide>
        <p15:guide id="3" orient="horz" pos="1071">
          <p15:clr>
            <a:srgbClr val="F26B43"/>
          </p15:clr>
        </p15:guide>
        <p15:guide id="4" orient="horz" pos="3861">
          <p15:clr>
            <a:srgbClr val="F26B43"/>
          </p15:clr>
        </p15:guide>
        <p15:guide id="5" pos="789">
          <p15:clr>
            <a:srgbClr val="F26B43"/>
          </p15:clr>
        </p15:guide>
        <p15:guide id="6" orient="horz" pos="4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4" descr="A group of people around a round table with computers&#10;&#10;Description automatically generated">
            <a:extLst>
              <a:ext uri="{FF2B5EF4-FFF2-40B4-BE49-F238E27FC236}">
                <a16:creationId xmlns:a16="http://schemas.microsoft.com/office/drawing/2014/main" id="{780CB82D-055B-4EB4-74D7-C96928A75135}"/>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781" b="781"/>
          <a:stretch>
            <a:fillRect/>
          </a:stretch>
        </p:blipFill>
        <p:spPr>
          <a:xfrm>
            <a:off x="0" y="0"/>
            <a:ext cx="12192000" cy="6858000"/>
          </a:xfrm>
        </p:spPr>
      </p:pic>
      <p:sp>
        <p:nvSpPr>
          <p:cNvPr id="14" name="Rectangle 13">
            <a:extLst>
              <a:ext uri="{FF2B5EF4-FFF2-40B4-BE49-F238E27FC236}">
                <a16:creationId xmlns:a16="http://schemas.microsoft.com/office/drawing/2014/main" id="{2B344B77-17EC-0FF2-B268-3F5C4703E029}"/>
              </a:ext>
            </a:extLst>
          </p:cNvPr>
          <p:cNvSpPr/>
          <p:nvPr/>
        </p:nvSpPr>
        <p:spPr>
          <a:xfrm>
            <a:off x="0" y="1155073"/>
            <a:ext cx="12191999" cy="209725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 name="Title 2">
            <a:extLst>
              <a:ext uri="{FF2B5EF4-FFF2-40B4-BE49-F238E27FC236}">
                <a16:creationId xmlns:a16="http://schemas.microsoft.com/office/drawing/2014/main" id="{9794669E-8C42-8564-66D5-555D1738713F}"/>
              </a:ext>
            </a:extLst>
          </p:cNvPr>
          <p:cNvSpPr>
            <a:spLocks noGrp="1"/>
          </p:cNvSpPr>
          <p:nvPr>
            <p:ph type="ctrTitle"/>
          </p:nvPr>
        </p:nvSpPr>
        <p:spPr/>
        <p:txBody>
          <a:bodyPr/>
          <a:lstStyle/>
          <a:p>
            <a:r>
              <a:rPr lang="de-CH" dirty="0">
                <a:solidFill>
                  <a:schemeClr val="bg1"/>
                </a:solidFill>
              </a:rPr>
              <a:t>Künstliche Intelligenz @ Migros Bank</a:t>
            </a:r>
          </a:p>
        </p:txBody>
      </p:sp>
      <p:sp>
        <p:nvSpPr>
          <p:cNvPr id="4" name="Subtitle 3">
            <a:extLst>
              <a:ext uri="{FF2B5EF4-FFF2-40B4-BE49-F238E27FC236}">
                <a16:creationId xmlns:a16="http://schemas.microsoft.com/office/drawing/2014/main" id="{1ED8D7A1-D9A8-B7C4-2C55-C4C31920755D}"/>
              </a:ext>
            </a:extLst>
          </p:cNvPr>
          <p:cNvSpPr>
            <a:spLocks noGrp="1"/>
          </p:cNvSpPr>
          <p:nvPr>
            <p:ph type="subTitle" idx="1"/>
          </p:nvPr>
        </p:nvSpPr>
        <p:spPr/>
        <p:txBody>
          <a:bodyPr/>
          <a:lstStyle/>
          <a:p>
            <a:r>
              <a:rPr lang="de-CH" dirty="0" err="1">
                <a:solidFill>
                  <a:schemeClr val="bg1"/>
                </a:solidFill>
              </a:rPr>
              <a:t>Promptathon</a:t>
            </a:r>
            <a:endParaRPr lang="de-CH" dirty="0">
              <a:solidFill>
                <a:schemeClr val="bg1"/>
              </a:solidFill>
            </a:endParaRPr>
          </a:p>
        </p:txBody>
      </p:sp>
      <p:sp>
        <p:nvSpPr>
          <p:cNvPr id="17" name="Subtitle 3">
            <a:extLst>
              <a:ext uri="{FF2B5EF4-FFF2-40B4-BE49-F238E27FC236}">
                <a16:creationId xmlns:a16="http://schemas.microsoft.com/office/drawing/2014/main" id="{F625A27C-6EDA-60A7-2A5F-B840CCB3FE1C}"/>
              </a:ext>
            </a:extLst>
          </p:cNvPr>
          <p:cNvSpPr txBox="1">
            <a:spLocks/>
          </p:cNvSpPr>
          <p:nvPr/>
        </p:nvSpPr>
        <p:spPr bwMode="gray">
          <a:xfrm>
            <a:off x="874714" y="2646069"/>
            <a:ext cx="1649412" cy="32649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3000" kern="1200">
                <a:solidFill>
                  <a:schemeClr val="accent1"/>
                </a:solidFill>
                <a:latin typeface="Migrosbank Kievit Light" panose="02000503040000020004"/>
                <a:ea typeface="+mn-ea"/>
                <a:cs typeface="+mn-cs"/>
              </a:defRPr>
            </a:lvl1pPr>
            <a:lvl2pPr marL="457200" indent="0" algn="ctr" defTabSz="914400" rtl="0" eaLnBrk="1" latinLnBrk="0" hangingPunct="1">
              <a:lnSpc>
                <a:spcPct val="100000"/>
              </a:lnSpc>
              <a:spcBef>
                <a:spcPts val="600"/>
              </a:spcBef>
              <a:spcAft>
                <a:spcPts val="0"/>
              </a:spcAft>
              <a:buClr>
                <a:schemeClr val="tx2"/>
              </a:buClr>
              <a:buFont typeface="Symbol" panose="05050102010706020507" pitchFamily="18" charset="2"/>
              <a:buNone/>
              <a:defRPr sz="2000" b="0" kern="1200">
                <a:solidFill>
                  <a:schemeClr val="tx2"/>
                </a:solidFill>
                <a:latin typeface="+mn-lt"/>
                <a:ea typeface="+mn-ea"/>
                <a:cs typeface="+mn-cs"/>
              </a:defRPr>
            </a:lvl2pPr>
            <a:lvl3pPr marL="914400" indent="0" algn="ctr" defTabSz="914400" rtl="0" eaLnBrk="1" latinLnBrk="0" hangingPunct="1">
              <a:lnSpc>
                <a:spcPct val="100000"/>
              </a:lnSpc>
              <a:spcBef>
                <a:spcPts val="60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6pPr>
            <a:lvl7pPr marL="2743200" indent="0" algn="ctr" defTabSz="914400" rtl="0" eaLnBrk="1" latinLnBrk="0" hangingPunct="1">
              <a:lnSpc>
                <a:spcPct val="9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8pPr>
            <a:lvl9pPr marL="3657600" indent="0" algn="ctr" defTabSz="914400" rtl="0" eaLnBrk="1" latinLnBrk="0" hangingPunct="1">
              <a:lnSpc>
                <a:spcPct val="90000"/>
              </a:lnSpc>
              <a:spcBef>
                <a:spcPts val="600"/>
              </a:spcBef>
              <a:spcAft>
                <a:spcPts val="0"/>
              </a:spcAft>
              <a:buClr>
                <a:schemeClr val="tx2"/>
              </a:buClr>
              <a:buFont typeface="Symbol" panose="05050102010706020507" pitchFamily="18" charset="2"/>
              <a:buNone/>
              <a:defRPr sz="1600" kern="1200">
                <a:solidFill>
                  <a:schemeClr val="tx2"/>
                </a:solidFill>
                <a:latin typeface="+mn-lt"/>
                <a:ea typeface="+mn-ea"/>
                <a:cs typeface="+mn-cs"/>
              </a:defRPr>
            </a:lvl9pPr>
          </a:lstStyle>
          <a:p>
            <a:r>
              <a:rPr lang="de-CH" sz="2000" dirty="0">
                <a:solidFill>
                  <a:schemeClr val="bg1"/>
                </a:solidFill>
              </a:rPr>
              <a:t>9. April 2024</a:t>
            </a:r>
          </a:p>
        </p:txBody>
      </p:sp>
      <p:pic>
        <p:nvPicPr>
          <p:cNvPr id="23" name="Picture 22">
            <a:extLst>
              <a:ext uri="{FF2B5EF4-FFF2-40B4-BE49-F238E27FC236}">
                <a16:creationId xmlns:a16="http://schemas.microsoft.com/office/drawing/2014/main" id="{B434CC12-3866-73F0-924E-7931F8E71125}"/>
              </a:ext>
            </a:extLst>
          </p:cNvPr>
          <p:cNvPicPr>
            <a:picLocks noChangeAspect="1"/>
          </p:cNvPicPr>
          <p:nvPr>
            <p:custDataLst>
              <p:tags r:id="rId1"/>
            </p:custDataLst>
          </p:nvPr>
        </p:nvPicPr>
        <p:blipFill>
          <a:blip r:embed="rId4">
            <a:extLst>
              <a:ext uri="{28A0092B-C50C-407E-A947-70E740481C1C}">
                <a14:useLocalDpi xmlns:a14="http://schemas.microsoft.com/office/drawing/2010/main"/>
              </a:ext>
            </a:extLst>
          </a:blip>
          <a:stretch>
            <a:fillRect/>
          </a:stretch>
        </p:blipFill>
        <p:spPr bwMode="gray">
          <a:xfrm>
            <a:off x="9488457" y="6277509"/>
            <a:ext cx="2161064" cy="326491"/>
          </a:xfrm>
          <a:prstGeom prst="rect">
            <a:avLst/>
          </a:prstGeom>
        </p:spPr>
      </p:pic>
    </p:spTree>
    <p:extLst>
      <p:ext uri="{BB962C8B-B14F-4D97-AF65-F5344CB8AC3E}">
        <p14:creationId xmlns:p14="http://schemas.microsoft.com/office/powerpoint/2010/main" val="146125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C858-F228-5D4A-CEAB-06E3924E6791}"/>
              </a:ext>
            </a:extLst>
          </p:cNvPr>
          <p:cNvSpPr>
            <a:spLocks noGrp="1"/>
          </p:cNvSpPr>
          <p:nvPr>
            <p:ph type="title"/>
          </p:nvPr>
        </p:nvSpPr>
        <p:spPr/>
        <p:txBody>
          <a:bodyPr/>
          <a:lstStyle/>
          <a:p>
            <a:r>
              <a:rPr lang="de-CH" dirty="0">
                <a:solidFill>
                  <a:srgbClr val="4352FF"/>
                </a:solidFill>
              </a:rPr>
              <a:t>Unzureichende Datensicherheit kommt teuer und bringt Reputationsschäden </a:t>
            </a:r>
          </a:p>
        </p:txBody>
      </p:sp>
      <p:sp>
        <p:nvSpPr>
          <p:cNvPr id="3" name="Footer Placeholder 2">
            <a:extLst>
              <a:ext uri="{FF2B5EF4-FFF2-40B4-BE49-F238E27FC236}">
                <a16:creationId xmlns:a16="http://schemas.microsoft.com/office/drawing/2014/main" id="{BD21338C-5677-EEC6-DA0F-2453B1D89ED9}"/>
              </a:ext>
            </a:extLst>
          </p:cNvPr>
          <p:cNvSpPr>
            <a:spLocks noGrp="1"/>
          </p:cNvSpPr>
          <p:nvPr>
            <p:ph type="ftr" sz="quarter" idx="11"/>
          </p:nvPr>
        </p:nvSpPr>
        <p:spPr/>
        <p:txBody>
          <a:bodyPr/>
          <a:lstStyle/>
          <a:p>
            <a:r>
              <a:rPr lang="de-CH"/>
              <a:t>Migros Bank | April 2024</a:t>
            </a:r>
            <a:endParaRPr lang="de-CH" dirty="0"/>
          </a:p>
        </p:txBody>
      </p:sp>
      <p:sp>
        <p:nvSpPr>
          <p:cNvPr id="4" name="Slide Number Placeholder 3">
            <a:extLst>
              <a:ext uri="{FF2B5EF4-FFF2-40B4-BE49-F238E27FC236}">
                <a16:creationId xmlns:a16="http://schemas.microsoft.com/office/drawing/2014/main" id="{1A719819-C4F7-9596-8277-4B4B85094D37}"/>
              </a:ext>
            </a:extLst>
          </p:cNvPr>
          <p:cNvSpPr>
            <a:spLocks noGrp="1"/>
          </p:cNvSpPr>
          <p:nvPr>
            <p:ph type="sldNum" sz="quarter" idx="12"/>
          </p:nvPr>
        </p:nvSpPr>
        <p:spPr/>
        <p:txBody>
          <a:bodyPr/>
          <a:lstStyle/>
          <a:p>
            <a:fld id="{98FAC77D-5B06-4D0B-AA2C-A9B83BC3703F}" type="slidenum">
              <a:rPr lang="en-US" smtClean="0"/>
              <a:pPr/>
              <a:t>10</a:t>
            </a:fld>
            <a:endParaRPr lang="de-CH" dirty="0"/>
          </a:p>
        </p:txBody>
      </p:sp>
      <p:pic>
        <p:nvPicPr>
          <p:cNvPr id="6" name="Picture 5">
            <a:extLst>
              <a:ext uri="{FF2B5EF4-FFF2-40B4-BE49-F238E27FC236}">
                <a16:creationId xmlns:a16="http://schemas.microsoft.com/office/drawing/2014/main" id="{5CC8BB69-AF15-12A4-104F-100E7CC547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012" y="2093001"/>
            <a:ext cx="3654954" cy="3651060"/>
          </a:xfrm>
          <a:prstGeom prst="rect">
            <a:avLst/>
          </a:prstGeom>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2C1B57DE-A1E7-8E9E-CA9C-4AE9EE032027}"/>
              </a:ext>
            </a:extLst>
          </p:cNvPr>
          <p:cNvGrpSpPr/>
          <p:nvPr/>
        </p:nvGrpSpPr>
        <p:grpSpPr>
          <a:xfrm>
            <a:off x="4581721" y="1901021"/>
            <a:ext cx="3104758" cy="4016166"/>
            <a:chOff x="5157048" y="1700213"/>
            <a:chExt cx="3415234" cy="4417783"/>
          </a:xfrm>
        </p:grpSpPr>
        <p:pic>
          <p:nvPicPr>
            <p:cNvPr id="8" name="Picture 7">
              <a:extLst>
                <a:ext uri="{FF2B5EF4-FFF2-40B4-BE49-F238E27FC236}">
                  <a16:creationId xmlns:a16="http://schemas.microsoft.com/office/drawing/2014/main" id="{E6792E35-427A-C3C7-5D27-A31434FCB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048" y="1700213"/>
              <a:ext cx="3415234" cy="4417783"/>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868CD4D-28B1-0EC3-FD6E-0D20D1EB66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5730" y="1771155"/>
              <a:ext cx="768577" cy="129428"/>
            </a:xfrm>
            <a:prstGeom prst="rect">
              <a:avLst/>
            </a:prstGeom>
          </p:spPr>
        </p:pic>
      </p:grpSp>
      <p:pic>
        <p:nvPicPr>
          <p:cNvPr id="19" name="Picture 18">
            <a:extLst>
              <a:ext uri="{FF2B5EF4-FFF2-40B4-BE49-F238E27FC236}">
                <a16:creationId xmlns:a16="http://schemas.microsoft.com/office/drawing/2014/main" id="{41AF2618-4C5A-505B-8FFA-7CFBDF6C38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1872" y="2186616"/>
            <a:ext cx="3547593" cy="34449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368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9EF3-FCA6-F467-E8FE-4A72735393AB}"/>
              </a:ext>
            </a:extLst>
          </p:cNvPr>
          <p:cNvSpPr>
            <a:spLocks noGrp="1"/>
          </p:cNvSpPr>
          <p:nvPr>
            <p:ph type="title"/>
          </p:nvPr>
        </p:nvSpPr>
        <p:spPr/>
        <p:txBody>
          <a:bodyPr/>
          <a:lstStyle/>
          <a:p>
            <a:r>
              <a:rPr lang="en-US" dirty="0">
                <a:solidFill>
                  <a:srgbClr val="4352FF"/>
                </a:solidFill>
              </a:rPr>
              <a:t>Prompts </a:t>
            </a:r>
            <a:r>
              <a:rPr lang="en-US" dirty="0" err="1">
                <a:solidFill>
                  <a:srgbClr val="4352FF"/>
                </a:solidFill>
              </a:rPr>
              <a:t>sind</a:t>
            </a:r>
            <a:r>
              <a:rPr lang="en-US" dirty="0">
                <a:solidFill>
                  <a:srgbClr val="4352FF"/>
                </a:solidFill>
              </a:rPr>
              <a:t> </a:t>
            </a:r>
            <a:r>
              <a:rPr lang="en-US" dirty="0" err="1">
                <a:solidFill>
                  <a:srgbClr val="4352FF"/>
                </a:solidFill>
              </a:rPr>
              <a:t>unser</a:t>
            </a:r>
            <a:r>
              <a:rPr lang="en-US" dirty="0">
                <a:solidFill>
                  <a:srgbClr val="4352FF"/>
                </a:solidFill>
              </a:rPr>
              <a:t> </a:t>
            </a:r>
            <a:r>
              <a:rPr lang="en-US" dirty="0" err="1">
                <a:solidFill>
                  <a:srgbClr val="4352FF"/>
                </a:solidFill>
              </a:rPr>
              <a:t>Kommunikationsmittel</a:t>
            </a:r>
            <a:r>
              <a:rPr lang="en-US" dirty="0">
                <a:solidFill>
                  <a:srgbClr val="4352FF"/>
                </a:solidFill>
              </a:rPr>
              <a:t> </a:t>
            </a:r>
            <a:r>
              <a:rPr lang="en-US" dirty="0" err="1">
                <a:solidFill>
                  <a:srgbClr val="4352FF"/>
                </a:solidFill>
              </a:rPr>
              <a:t>mit</a:t>
            </a:r>
            <a:r>
              <a:rPr lang="en-US" dirty="0">
                <a:solidFill>
                  <a:srgbClr val="4352FF"/>
                </a:solidFill>
              </a:rPr>
              <a:t> den </a:t>
            </a:r>
            <a:r>
              <a:rPr lang="en-US" dirty="0" err="1">
                <a:solidFill>
                  <a:srgbClr val="4352FF"/>
                </a:solidFill>
              </a:rPr>
              <a:t>Sprachmodellen</a:t>
            </a:r>
            <a:endParaRPr lang="en-CH" dirty="0">
              <a:solidFill>
                <a:srgbClr val="4352FF"/>
              </a:solidFill>
            </a:endParaRPr>
          </a:p>
        </p:txBody>
      </p:sp>
      <p:sp>
        <p:nvSpPr>
          <p:cNvPr id="4" name="Footer Placeholder 3">
            <a:extLst>
              <a:ext uri="{FF2B5EF4-FFF2-40B4-BE49-F238E27FC236}">
                <a16:creationId xmlns:a16="http://schemas.microsoft.com/office/drawing/2014/main" id="{A7642820-2156-CD68-8280-76A41F75FCC5}"/>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3C58FE8C-7814-C0B0-61B8-C6C9BD0F6445}"/>
              </a:ext>
            </a:extLst>
          </p:cNvPr>
          <p:cNvSpPr>
            <a:spLocks noGrp="1"/>
          </p:cNvSpPr>
          <p:nvPr>
            <p:ph type="sldNum" sz="quarter" idx="12"/>
          </p:nvPr>
        </p:nvSpPr>
        <p:spPr/>
        <p:txBody>
          <a:bodyPr/>
          <a:lstStyle/>
          <a:p>
            <a:fld id="{EC8852E4-5B18-48B8-8E58-840F482BC04A}" type="slidenum">
              <a:rPr lang="en-CH" smtClean="0"/>
              <a:t>11</a:t>
            </a:fld>
            <a:endParaRPr lang="en-CH"/>
          </a:p>
        </p:txBody>
      </p:sp>
      <p:sp>
        <p:nvSpPr>
          <p:cNvPr id="7" name="Scroll: Vertical 6">
            <a:extLst>
              <a:ext uri="{FF2B5EF4-FFF2-40B4-BE49-F238E27FC236}">
                <a16:creationId xmlns:a16="http://schemas.microsoft.com/office/drawing/2014/main" id="{D843071B-BB20-794D-9CA8-4D7B6D41F9E7}"/>
              </a:ext>
            </a:extLst>
          </p:cNvPr>
          <p:cNvSpPr/>
          <p:nvPr/>
        </p:nvSpPr>
        <p:spPr>
          <a:xfrm>
            <a:off x="1264920" y="2349500"/>
            <a:ext cx="1940560" cy="2534920"/>
          </a:xfrm>
          <a:prstGeom prst="verticalScroll">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BEFBAA38-1713-83B8-10EB-9FE8F58FA007}"/>
              </a:ext>
            </a:extLst>
          </p:cNvPr>
          <p:cNvSpPr/>
          <p:nvPr/>
        </p:nvSpPr>
        <p:spPr>
          <a:xfrm>
            <a:off x="1652972" y="3697950"/>
            <a:ext cx="1215361" cy="87123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igrosbank Kievit" panose="02000503040000020004" pitchFamily="2" charset="0"/>
              </a:rPr>
              <a:t>Information</a:t>
            </a:r>
            <a:endParaRPr lang="en-CH" sz="1400" dirty="0">
              <a:solidFill>
                <a:schemeClr val="tx1"/>
              </a:solidFill>
              <a:latin typeface="Migrosbank Kievit" panose="02000503040000020004" pitchFamily="2" charset="0"/>
            </a:endParaRPr>
          </a:p>
        </p:txBody>
      </p:sp>
      <p:sp>
        <p:nvSpPr>
          <p:cNvPr id="12" name="Rectangle 11">
            <a:extLst>
              <a:ext uri="{FF2B5EF4-FFF2-40B4-BE49-F238E27FC236}">
                <a16:creationId xmlns:a16="http://schemas.microsoft.com/office/drawing/2014/main" id="{033329EF-BC55-79D5-5615-968312061D25}"/>
              </a:ext>
            </a:extLst>
          </p:cNvPr>
          <p:cNvSpPr/>
          <p:nvPr/>
        </p:nvSpPr>
        <p:spPr>
          <a:xfrm>
            <a:off x="1652973" y="2843757"/>
            <a:ext cx="1215362" cy="773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Migrosbank Kievit" panose="02000503040000020004" pitchFamily="2" charset="0"/>
              </a:rPr>
              <a:t>Instruktionen</a:t>
            </a:r>
            <a:endParaRPr lang="en-US" sz="1400" dirty="0">
              <a:solidFill>
                <a:schemeClr val="tx1"/>
              </a:solidFill>
              <a:latin typeface="Migrosbank Kievit" panose="02000503040000020004" pitchFamily="2" charset="0"/>
            </a:endParaRPr>
          </a:p>
        </p:txBody>
      </p:sp>
      <p:sp>
        <p:nvSpPr>
          <p:cNvPr id="14" name="Rectangle 13">
            <a:extLst>
              <a:ext uri="{FF2B5EF4-FFF2-40B4-BE49-F238E27FC236}">
                <a16:creationId xmlns:a16="http://schemas.microsoft.com/office/drawing/2014/main" id="{74161239-D41A-4A36-E113-A4DBB78F0FE1}"/>
              </a:ext>
            </a:extLst>
          </p:cNvPr>
          <p:cNvSpPr/>
          <p:nvPr/>
        </p:nvSpPr>
        <p:spPr>
          <a:xfrm>
            <a:off x="1617680" y="3697950"/>
            <a:ext cx="35293" cy="871236"/>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400">
              <a:latin typeface="Migrosbank Kievit" panose="02000503040000020004" pitchFamily="2" charset="0"/>
            </a:endParaRPr>
          </a:p>
        </p:txBody>
      </p:sp>
      <p:sp>
        <p:nvSpPr>
          <p:cNvPr id="15" name="Rectangle 14">
            <a:extLst>
              <a:ext uri="{FF2B5EF4-FFF2-40B4-BE49-F238E27FC236}">
                <a16:creationId xmlns:a16="http://schemas.microsoft.com/office/drawing/2014/main" id="{4C4B782D-617F-C4F8-4A94-903DB4B38A97}"/>
              </a:ext>
            </a:extLst>
          </p:cNvPr>
          <p:cNvSpPr/>
          <p:nvPr/>
        </p:nvSpPr>
        <p:spPr>
          <a:xfrm>
            <a:off x="1617680" y="2843757"/>
            <a:ext cx="35293" cy="77319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400">
              <a:latin typeface="Migrosbank Kievit" panose="02000503040000020004" pitchFamily="2" charset="0"/>
            </a:endParaRPr>
          </a:p>
        </p:txBody>
      </p:sp>
      <p:sp>
        <p:nvSpPr>
          <p:cNvPr id="17" name="Scroll: Vertical 16">
            <a:extLst>
              <a:ext uri="{FF2B5EF4-FFF2-40B4-BE49-F238E27FC236}">
                <a16:creationId xmlns:a16="http://schemas.microsoft.com/office/drawing/2014/main" id="{75FE72CD-3B04-F4CF-203B-3AE4E79565EB}"/>
              </a:ext>
            </a:extLst>
          </p:cNvPr>
          <p:cNvSpPr/>
          <p:nvPr/>
        </p:nvSpPr>
        <p:spPr>
          <a:xfrm>
            <a:off x="8940800" y="2349500"/>
            <a:ext cx="1940560" cy="2534920"/>
          </a:xfrm>
          <a:prstGeom prst="verticalScroll">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69632F5-1F74-98C9-7795-1C50DE79887B}"/>
              </a:ext>
            </a:extLst>
          </p:cNvPr>
          <p:cNvSpPr/>
          <p:nvPr/>
        </p:nvSpPr>
        <p:spPr>
          <a:xfrm>
            <a:off x="9397995" y="2861036"/>
            <a:ext cx="1082318" cy="153797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Migrosbank Kievit" panose="02000503040000020004" pitchFamily="2" charset="0"/>
              </a:rPr>
              <a:t>Antwort</a:t>
            </a:r>
            <a:endParaRPr lang="en-CH" sz="1400" dirty="0">
              <a:solidFill>
                <a:schemeClr val="tx1"/>
              </a:solidFill>
              <a:latin typeface="Migrosbank Kievit" panose="02000503040000020004" pitchFamily="2" charset="0"/>
            </a:endParaRPr>
          </a:p>
        </p:txBody>
      </p:sp>
      <p:sp>
        <p:nvSpPr>
          <p:cNvPr id="23" name="Rectangle 22">
            <a:extLst>
              <a:ext uri="{FF2B5EF4-FFF2-40B4-BE49-F238E27FC236}">
                <a16:creationId xmlns:a16="http://schemas.microsoft.com/office/drawing/2014/main" id="{5795F594-9FEB-F410-B867-9911733AFAC8}"/>
              </a:ext>
            </a:extLst>
          </p:cNvPr>
          <p:cNvSpPr/>
          <p:nvPr/>
        </p:nvSpPr>
        <p:spPr>
          <a:xfrm>
            <a:off x="9362702" y="2861036"/>
            <a:ext cx="35293" cy="1537975"/>
          </a:xfrm>
          <a:prstGeom prst="rect">
            <a:avLst/>
          </a:prstGeom>
          <a:solidFill>
            <a:schemeClr val="accent1">
              <a:lumMod val="50000"/>
              <a:lumOff val="5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400">
              <a:latin typeface="Migrosbank Kievit" panose="02000503040000020004" pitchFamily="2" charset="0"/>
            </a:endParaRPr>
          </a:p>
        </p:txBody>
      </p:sp>
      <p:cxnSp>
        <p:nvCxnSpPr>
          <p:cNvPr id="26" name="Straight Arrow Connector 25">
            <a:extLst>
              <a:ext uri="{FF2B5EF4-FFF2-40B4-BE49-F238E27FC236}">
                <a16:creationId xmlns:a16="http://schemas.microsoft.com/office/drawing/2014/main" id="{BF9C461A-B178-7C4F-4814-A648B42DA550}"/>
              </a:ext>
            </a:extLst>
          </p:cNvPr>
          <p:cNvCxnSpPr/>
          <p:nvPr/>
        </p:nvCxnSpPr>
        <p:spPr>
          <a:xfrm>
            <a:off x="3144894" y="3616959"/>
            <a:ext cx="1000760" cy="0"/>
          </a:xfrm>
          <a:prstGeom prst="straightConnector1">
            <a:avLst/>
          </a:prstGeom>
          <a:ln w="28575">
            <a:solidFill>
              <a:srgbClr val="435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91EBA2B-CA3B-432D-338D-C125BAB6BEDC}"/>
              </a:ext>
            </a:extLst>
          </p:cNvPr>
          <p:cNvCxnSpPr/>
          <p:nvPr/>
        </p:nvCxnSpPr>
        <p:spPr>
          <a:xfrm>
            <a:off x="7853680" y="3619500"/>
            <a:ext cx="1000760" cy="0"/>
          </a:xfrm>
          <a:prstGeom prst="straightConnector1">
            <a:avLst/>
          </a:prstGeom>
          <a:ln w="28575">
            <a:solidFill>
              <a:srgbClr val="4352FF"/>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brain with many colored lights&#10;&#10;Description automatically generated with medium confidence">
            <a:extLst>
              <a:ext uri="{FF2B5EF4-FFF2-40B4-BE49-F238E27FC236}">
                <a16:creationId xmlns:a16="http://schemas.microsoft.com/office/drawing/2014/main" id="{C1DAF7C2-1DFD-C337-45E7-63C22BF56C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213" y="2048632"/>
            <a:ext cx="3262686" cy="3262686"/>
          </a:xfrm>
          <a:prstGeom prst="rect">
            <a:avLst/>
          </a:prstGeom>
        </p:spPr>
      </p:pic>
      <p:sp>
        <p:nvSpPr>
          <p:cNvPr id="28" name="Rectangle 27">
            <a:extLst>
              <a:ext uri="{FF2B5EF4-FFF2-40B4-BE49-F238E27FC236}">
                <a16:creationId xmlns:a16="http://schemas.microsoft.com/office/drawing/2014/main" id="{ADB239CC-C2E3-8310-179D-7E1E74656591}"/>
              </a:ext>
            </a:extLst>
          </p:cNvPr>
          <p:cNvSpPr/>
          <p:nvPr/>
        </p:nvSpPr>
        <p:spPr>
          <a:xfrm>
            <a:off x="4374723" y="5311432"/>
            <a:ext cx="3262686" cy="536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latin typeface="Migrosbank Kievit" panose="02000503040000020004" pitchFamily="2" charset="0"/>
              </a:rPr>
              <a:t>Sprachmodell</a:t>
            </a:r>
            <a:br>
              <a:rPr lang="en-US" sz="1400" b="1">
                <a:solidFill>
                  <a:schemeClr val="tx1"/>
                </a:solidFill>
                <a:latin typeface="Migrosbank Kievit" panose="02000503040000020004" pitchFamily="2" charset="0"/>
              </a:rPr>
            </a:br>
            <a:r>
              <a:rPr lang="en-US" sz="1400" err="1">
                <a:solidFill>
                  <a:schemeClr val="tx1"/>
                </a:solidFill>
                <a:latin typeface="Migrosbank Kievit" panose="02000503040000020004" pitchFamily="2" charset="0"/>
              </a:rPr>
              <a:t>z.B.</a:t>
            </a:r>
            <a:r>
              <a:rPr lang="en-US" sz="1400">
                <a:solidFill>
                  <a:schemeClr val="tx1"/>
                </a:solidFill>
                <a:latin typeface="Migrosbank Kievit" panose="02000503040000020004" pitchFamily="2" charset="0"/>
              </a:rPr>
              <a:t> ChatGPT, Llama, Mistral, Claude, etc.</a:t>
            </a:r>
            <a:endParaRPr lang="en-CH" sz="1400">
              <a:solidFill>
                <a:schemeClr val="tx1"/>
              </a:solidFill>
              <a:latin typeface="Migrosbank Kievit" panose="02000503040000020004" pitchFamily="2" charset="0"/>
            </a:endParaRPr>
          </a:p>
        </p:txBody>
      </p:sp>
      <p:sp>
        <p:nvSpPr>
          <p:cNvPr id="3" name="Rectangle 2">
            <a:extLst>
              <a:ext uri="{FF2B5EF4-FFF2-40B4-BE49-F238E27FC236}">
                <a16:creationId xmlns:a16="http://schemas.microsoft.com/office/drawing/2014/main" id="{09EE3BFA-3A2D-407F-AFF4-11E09025930E}"/>
              </a:ext>
            </a:extLst>
          </p:cNvPr>
          <p:cNvSpPr/>
          <p:nvPr/>
        </p:nvSpPr>
        <p:spPr>
          <a:xfrm>
            <a:off x="1543351" y="5311432"/>
            <a:ext cx="1383698" cy="536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igrosbank Kievit" panose="02000503040000020004" pitchFamily="2" charset="0"/>
              </a:rPr>
              <a:t>Prompt</a:t>
            </a:r>
            <a:br>
              <a:rPr lang="en-US" sz="1400" b="1" dirty="0">
                <a:solidFill>
                  <a:schemeClr val="tx1"/>
                </a:solidFill>
                <a:latin typeface="Migrosbank Kievit" panose="02000503040000020004" pitchFamily="2" charset="0"/>
              </a:rPr>
            </a:br>
            <a:endParaRPr lang="en-CH" sz="1400" dirty="0">
              <a:solidFill>
                <a:schemeClr val="tx1"/>
              </a:solidFill>
              <a:latin typeface="Migrosbank Kievit" panose="02000503040000020004" pitchFamily="2" charset="0"/>
            </a:endParaRPr>
          </a:p>
        </p:txBody>
      </p:sp>
      <p:sp>
        <p:nvSpPr>
          <p:cNvPr id="9" name="Rectangle 8">
            <a:extLst>
              <a:ext uri="{FF2B5EF4-FFF2-40B4-BE49-F238E27FC236}">
                <a16:creationId xmlns:a16="http://schemas.microsoft.com/office/drawing/2014/main" id="{D56CE334-2108-5429-DD8C-A5CB7EFA4AD2}"/>
              </a:ext>
            </a:extLst>
          </p:cNvPr>
          <p:cNvSpPr/>
          <p:nvPr/>
        </p:nvSpPr>
        <p:spPr>
          <a:xfrm>
            <a:off x="9219231" y="5311432"/>
            <a:ext cx="1383698" cy="536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solidFill>
                <a:latin typeface="Migrosbank Kievit" panose="02000503040000020004" pitchFamily="2" charset="0"/>
              </a:rPr>
              <a:t>Antwort</a:t>
            </a:r>
            <a:br>
              <a:rPr lang="en-US" sz="1400" b="1" dirty="0">
                <a:solidFill>
                  <a:schemeClr val="tx1"/>
                </a:solidFill>
                <a:latin typeface="Migrosbank Kievit" panose="02000503040000020004" pitchFamily="2" charset="0"/>
              </a:rPr>
            </a:br>
            <a:endParaRPr lang="en-CH" sz="1400" dirty="0">
              <a:solidFill>
                <a:schemeClr val="tx1"/>
              </a:solidFill>
              <a:latin typeface="Migrosbank Kievit" panose="02000503040000020004" pitchFamily="2" charset="0"/>
            </a:endParaRPr>
          </a:p>
        </p:txBody>
      </p:sp>
      <p:pic>
        <p:nvPicPr>
          <p:cNvPr id="18" name="Picture 17">
            <a:extLst>
              <a:ext uri="{FF2B5EF4-FFF2-40B4-BE49-F238E27FC236}">
                <a16:creationId xmlns:a16="http://schemas.microsoft.com/office/drawing/2014/main" id="{448C1FBE-F548-4F44-ACD5-6F4F40BC8DC1}"/>
              </a:ext>
            </a:extLst>
          </p:cNvPr>
          <p:cNvPicPr>
            <a:picLocks noChangeAspect="1"/>
          </p:cNvPicPr>
          <p:nvPr/>
        </p:nvPicPr>
        <p:blipFill>
          <a:blip r:embed="rId3" cstate="screen">
            <a:duotone>
              <a:prstClr val="black"/>
              <a:srgbClr val="4352FF">
                <a:tint val="45000"/>
                <a:satMod val="40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1119758" y="5056195"/>
            <a:ext cx="2266176" cy="807905"/>
          </a:xfrm>
          <a:prstGeom prst="rect">
            <a:avLst/>
          </a:prstGeom>
        </p:spPr>
      </p:pic>
      <p:sp>
        <p:nvSpPr>
          <p:cNvPr id="22" name="TextBox 21">
            <a:extLst>
              <a:ext uri="{FF2B5EF4-FFF2-40B4-BE49-F238E27FC236}">
                <a16:creationId xmlns:a16="http://schemas.microsoft.com/office/drawing/2014/main" id="{929C61CC-5676-16D9-C950-7860154A6B6F}"/>
              </a:ext>
            </a:extLst>
          </p:cNvPr>
          <p:cNvSpPr txBox="1"/>
          <p:nvPr/>
        </p:nvSpPr>
        <p:spPr>
          <a:xfrm>
            <a:off x="2150772" y="3517696"/>
            <a:ext cx="188890" cy="171250"/>
          </a:xfrm>
          <a:prstGeom prst="rect">
            <a:avLst/>
          </a:prstGeom>
          <a:noFill/>
        </p:spPr>
        <p:txBody>
          <a:bodyPr wrap="square" lIns="0" tIns="0" rIns="0" bIns="0" rtlCol="0">
            <a:noAutofit/>
          </a:bodyPr>
          <a:lstStyle/>
          <a:p>
            <a:pPr algn="l"/>
            <a:r>
              <a:rPr lang="en-US" dirty="0">
                <a:solidFill>
                  <a:schemeClr val="tx2"/>
                </a:solidFill>
              </a:rPr>
              <a:t>+</a:t>
            </a:r>
            <a:endParaRPr lang="en-CH" dirty="0" err="1">
              <a:solidFill>
                <a:schemeClr val="tx2"/>
              </a:solidFill>
            </a:endParaRPr>
          </a:p>
        </p:txBody>
      </p:sp>
    </p:spTree>
    <p:extLst>
      <p:ext uri="{BB962C8B-B14F-4D97-AF65-F5344CB8AC3E}">
        <p14:creationId xmlns:p14="http://schemas.microsoft.com/office/powerpoint/2010/main" val="18063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9C84-4A1E-2BD1-4A82-92398D4DD7CF}"/>
              </a:ext>
            </a:extLst>
          </p:cNvPr>
          <p:cNvSpPr>
            <a:spLocks noGrp="1"/>
          </p:cNvSpPr>
          <p:nvPr>
            <p:ph type="title"/>
          </p:nvPr>
        </p:nvSpPr>
        <p:spPr/>
        <p:txBody>
          <a:bodyPr/>
          <a:lstStyle/>
          <a:p>
            <a:r>
              <a:rPr lang="en-US">
                <a:solidFill>
                  <a:srgbClr val="4352FF"/>
                </a:solidFill>
                <a:latin typeface="Migrosbank Kievit" panose="02000503040000020004" pitchFamily="2" charset="0"/>
              </a:rPr>
              <a:t>Aufbau </a:t>
            </a:r>
            <a:r>
              <a:rPr lang="en-US" err="1">
                <a:solidFill>
                  <a:srgbClr val="4352FF"/>
                </a:solidFill>
                <a:latin typeface="Migrosbank Kievit" panose="02000503040000020004" pitchFamily="2" charset="0"/>
              </a:rPr>
              <a:t>einer</a:t>
            </a:r>
            <a:r>
              <a:rPr lang="en-US">
                <a:solidFill>
                  <a:srgbClr val="4352FF"/>
                </a:solidFill>
                <a:latin typeface="Migrosbank Kievit" panose="02000503040000020004" pitchFamily="2" charset="0"/>
              </a:rPr>
              <a:t> Prompt</a:t>
            </a:r>
            <a:endParaRPr lang="en-CH">
              <a:solidFill>
                <a:srgbClr val="4352FF"/>
              </a:solidFill>
              <a:latin typeface="Migrosbank Kievit" panose="02000503040000020004" pitchFamily="2" charset="0"/>
            </a:endParaRPr>
          </a:p>
        </p:txBody>
      </p:sp>
      <p:sp>
        <p:nvSpPr>
          <p:cNvPr id="7" name="Content Placeholder 2">
            <a:extLst>
              <a:ext uri="{FF2B5EF4-FFF2-40B4-BE49-F238E27FC236}">
                <a16:creationId xmlns:a16="http://schemas.microsoft.com/office/drawing/2014/main" id="{9B6F38AB-2E19-5F61-D08F-6E19735E3D56}"/>
              </a:ext>
            </a:extLst>
          </p:cNvPr>
          <p:cNvSpPr txBox="1">
            <a:spLocks/>
          </p:cNvSpPr>
          <p:nvPr/>
        </p:nvSpPr>
        <p:spPr>
          <a:xfrm>
            <a:off x="3597665" y="4393471"/>
            <a:ext cx="6855883" cy="1661993"/>
          </a:xfrm>
          <a:prstGeom prst="rect">
            <a:avLst/>
          </a:prstGeom>
          <a:noFill/>
        </p:spPr>
        <p:txBody>
          <a:bodyPr vert="horz" lIns="0" tIns="0" rIns="0" bIns="0" rtlCol="0">
            <a:sp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a:lstStyle>
          <a:p>
            <a:r>
              <a:rPr lang="de-CH" dirty="0">
                <a:solidFill>
                  <a:srgbClr val="0D0D0D"/>
                </a:solidFill>
                <a:highlight>
                  <a:srgbClr val="FFFFFF"/>
                </a:highlight>
                <a:latin typeface="Migrosbank Kievit" panose="02000503040000020004" pitchFamily="2" charset="0"/>
              </a:rPr>
              <a:t>Verwende folgende Informationen, um die Kundenfrage zu beantworten:</a:t>
            </a:r>
          </a:p>
          <a:p>
            <a:pPr marL="342900" indent="-342900">
              <a:buFontTx/>
              <a:buChar char="-"/>
            </a:pPr>
            <a:r>
              <a:rPr lang="de-CH" dirty="0">
                <a:solidFill>
                  <a:srgbClr val="0D0D0D"/>
                </a:solidFill>
                <a:highlight>
                  <a:srgbClr val="FFFFFF"/>
                </a:highlight>
                <a:latin typeface="Migrosbank Kievit" panose="02000503040000020004" pitchFamily="2" charset="0"/>
              </a:rPr>
              <a:t>Der Kunde hat sein Passwort 3x falsch eingegeben</a:t>
            </a:r>
          </a:p>
          <a:p>
            <a:pPr marL="342900" indent="-342900">
              <a:buFontTx/>
              <a:buChar char="-"/>
            </a:pPr>
            <a:r>
              <a:rPr lang="de-CH" dirty="0">
                <a:solidFill>
                  <a:srgbClr val="0D0D0D"/>
                </a:solidFill>
                <a:highlight>
                  <a:srgbClr val="FFFFFF"/>
                </a:highlight>
                <a:latin typeface="Migrosbank Kievit" panose="02000503040000020004" pitchFamily="2" charset="0"/>
              </a:rPr>
              <a:t>Das EB-Passwort kann wie folgt wiederhergestellt werden: …</a:t>
            </a:r>
          </a:p>
          <a:p>
            <a:pPr marL="342900" indent="-342900">
              <a:buFontTx/>
              <a:buChar char="-"/>
            </a:pPr>
            <a:r>
              <a:rPr lang="de-CH" dirty="0">
                <a:solidFill>
                  <a:srgbClr val="0D0D0D"/>
                </a:solidFill>
                <a:highlight>
                  <a:srgbClr val="FFFFFF"/>
                </a:highlight>
                <a:latin typeface="Migrosbank Kievit" panose="02000503040000020004" pitchFamily="2" charset="0"/>
              </a:rPr>
              <a:t>Falls der Kunde trotzdem Login-Probleme hat, kann ein Rückruf kann via </a:t>
            </a:r>
            <a:r>
              <a:rPr lang="de-CH" dirty="0">
                <a:solidFill>
                  <a:srgbClr val="0D0D0D"/>
                </a:solidFill>
                <a:highlight>
                  <a:srgbClr val="FFFFFF"/>
                </a:highlight>
                <a:latin typeface="Migrosbank Kievit" panose="02000503040000020004" pitchFamily="2" charset="0"/>
                <a:hlinkClick r:id="" action="ppaction://noaction"/>
              </a:rPr>
              <a:t>www.migrosbank.ch/rueckruf</a:t>
            </a:r>
            <a:r>
              <a:rPr lang="de-CH" dirty="0">
                <a:solidFill>
                  <a:srgbClr val="0D0D0D"/>
                </a:solidFill>
                <a:highlight>
                  <a:srgbClr val="FFFFFF"/>
                </a:highlight>
                <a:latin typeface="Migrosbank Kievit" panose="02000503040000020004" pitchFamily="2" charset="0"/>
              </a:rPr>
              <a:t> vereinbart werden</a:t>
            </a:r>
          </a:p>
        </p:txBody>
      </p:sp>
      <p:sp>
        <p:nvSpPr>
          <p:cNvPr id="8" name="Content Placeholder 2">
            <a:extLst>
              <a:ext uri="{FF2B5EF4-FFF2-40B4-BE49-F238E27FC236}">
                <a16:creationId xmlns:a16="http://schemas.microsoft.com/office/drawing/2014/main" id="{31424078-A851-3754-5DE1-1056E5EA2ABA}"/>
              </a:ext>
            </a:extLst>
          </p:cNvPr>
          <p:cNvSpPr txBox="1">
            <a:spLocks/>
          </p:cNvSpPr>
          <p:nvPr/>
        </p:nvSpPr>
        <p:spPr>
          <a:xfrm>
            <a:off x="3597665" y="1747393"/>
            <a:ext cx="7091502" cy="2215991"/>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a:lstStyle>
          <a:p>
            <a:r>
              <a:rPr lang="de-CH" b="0" i="0" dirty="0">
                <a:solidFill>
                  <a:srgbClr val="0D0D0D"/>
                </a:solidFill>
                <a:effectLst/>
                <a:highlight>
                  <a:srgbClr val="FFFFFF"/>
                </a:highlight>
                <a:latin typeface="Migrosbank Kievit" panose="02000503040000020004" pitchFamily="2" charset="0"/>
              </a:rPr>
              <a:t>«Du bist eine Kundenservice-Mitarbeiterin und unterstützt Kunden dabei, E-Banking Probleme zu lösen. Sei stets höflich…»</a:t>
            </a:r>
          </a:p>
          <a:p>
            <a:endParaRPr lang="de-CH" dirty="0">
              <a:solidFill>
                <a:srgbClr val="0D0D0D"/>
              </a:solidFill>
              <a:highlight>
                <a:srgbClr val="FFFFFF"/>
              </a:highlight>
              <a:latin typeface="Migrosbank Kievit" panose="02000503040000020004" pitchFamily="2" charset="0"/>
            </a:endParaRPr>
          </a:p>
          <a:p>
            <a:r>
              <a:rPr lang="de-CH" dirty="0">
                <a:solidFill>
                  <a:srgbClr val="0D0D0D"/>
                </a:solidFill>
                <a:highlight>
                  <a:srgbClr val="FFFFFF"/>
                </a:highlight>
                <a:latin typeface="Migrosbank Kievit" panose="02000503040000020004" pitchFamily="2" charset="0"/>
              </a:rPr>
              <a:t>Beantworte folgende Kundenfrage auf Deutsch:</a:t>
            </a:r>
          </a:p>
          <a:p>
            <a:r>
              <a:rPr lang="de-CH" i="1" dirty="0">
                <a:solidFill>
                  <a:srgbClr val="0D0D0D"/>
                </a:solidFill>
                <a:highlight>
                  <a:srgbClr val="FFFFFF"/>
                </a:highlight>
                <a:latin typeface="Migrosbank Kievit" panose="02000503040000020004" pitchFamily="2" charset="0"/>
              </a:rPr>
              <a:t>Kundenfrage: </a:t>
            </a:r>
            <a:r>
              <a:rPr lang="de-CH" dirty="0">
                <a:solidFill>
                  <a:srgbClr val="0D0D0D"/>
                </a:solidFill>
                <a:highlight>
                  <a:srgbClr val="FFFFFF"/>
                </a:highlight>
                <a:latin typeface="Migrosbank Kievit" panose="02000503040000020004" pitchFamily="2" charset="0"/>
              </a:rPr>
              <a:t>Guten Tag, seit letzter Woche komme ich nicht mehr ins</a:t>
            </a:r>
            <a:br>
              <a:rPr lang="de-CH" dirty="0">
                <a:solidFill>
                  <a:srgbClr val="0D0D0D"/>
                </a:solidFill>
                <a:highlight>
                  <a:srgbClr val="FFFFFF"/>
                </a:highlight>
                <a:latin typeface="Migrosbank Kievit" panose="02000503040000020004" pitchFamily="2" charset="0"/>
              </a:rPr>
            </a:br>
            <a:r>
              <a:rPr lang="de-CH" dirty="0">
                <a:solidFill>
                  <a:srgbClr val="0D0D0D"/>
                </a:solidFill>
                <a:highlight>
                  <a:srgbClr val="FFFFFF"/>
                </a:highlight>
                <a:latin typeface="Migrosbank Kievit" panose="02000503040000020004" pitchFamily="2" charset="0"/>
              </a:rPr>
              <a:t>E-Banking. Was muss ich tun.</a:t>
            </a:r>
          </a:p>
          <a:p>
            <a:r>
              <a:rPr lang="de-CH" dirty="0">
                <a:solidFill>
                  <a:srgbClr val="0D0D0D"/>
                </a:solidFill>
                <a:highlight>
                  <a:srgbClr val="FFFFFF"/>
                </a:highlight>
                <a:latin typeface="Migrosbank Kievit" panose="02000503040000020004" pitchFamily="2" charset="0"/>
              </a:rPr>
              <a:t>----</a:t>
            </a:r>
          </a:p>
          <a:p>
            <a:r>
              <a:rPr lang="de-CH" i="1" dirty="0">
                <a:solidFill>
                  <a:srgbClr val="0D0D0D"/>
                </a:solidFill>
                <a:highlight>
                  <a:srgbClr val="FFFFFF"/>
                </a:highlight>
                <a:latin typeface="Migrosbank Kievit" panose="02000503040000020004" pitchFamily="2" charset="0"/>
              </a:rPr>
              <a:t>Kundenservice Antwort: </a:t>
            </a:r>
          </a:p>
        </p:txBody>
      </p:sp>
      <p:grpSp>
        <p:nvGrpSpPr>
          <p:cNvPr id="14" name="Group 13">
            <a:extLst>
              <a:ext uri="{FF2B5EF4-FFF2-40B4-BE49-F238E27FC236}">
                <a16:creationId xmlns:a16="http://schemas.microsoft.com/office/drawing/2014/main" id="{9CDF73B3-D60F-F361-66D7-9361C9FB0BE2}"/>
              </a:ext>
            </a:extLst>
          </p:cNvPr>
          <p:cNvGrpSpPr/>
          <p:nvPr/>
        </p:nvGrpSpPr>
        <p:grpSpPr>
          <a:xfrm>
            <a:off x="550862" y="4316776"/>
            <a:ext cx="2561626" cy="1815384"/>
            <a:chOff x="550862" y="2352946"/>
            <a:chExt cx="2561626" cy="1996922"/>
          </a:xfrm>
        </p:grpSpPr>
        <p:sp>
          <p:nvSpPr>
            <p:cNvPr id="5" name="Rectangle 4">
              <a:extLst>
                <a:ext uri="{FF2B5EF4-FFF2-40B4-BE49-F238E27FC236}">
                  <a16:creationId xmlns:a16="http://schemas.microsoft.com/office/drawing/2014/main" id="{FBE3CB24-937B-DEFC-1936-A5ADCEBDF310}"/>
                </a:ext>
              </a:extLst>
            </p:cNvPr>
            <p:cNvSpPr/>
            <p:nvPr/>
          </p:nvSpPr>
          <p:spPr>
            <a:xfrm>
              <a:off x="631755" y="2352946"/>
              <a:ext cx="2480733" cy="19969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igrosbank Kievit" panose="02000503040000020004" pitchFamily="2" charset="0"/>
                </a:rPr>
                <a:t>Information</a:t>
              </a:r>
              <a:endParaRPr lang="en-CH" b="1" dirty="0">
                <a:solidFill>
                  <a:schemeClr val="tx1"/>
                </a:solidFill>
                <a:latin typeface="Migrosbank Kievit" panose="02000503040000020004" pitchFamily="2" charset="0"/>
              </a:endParaRPr>
            </a:p>
          </p:txBody>
        </p:sp>
        <p:sp>
          <p:nvSpPr>
            <p:cNvPr id="10" name="Rectangle 9">
              <a:extLst>
                <a:ext uri="{FF2B5EF4-FFF2-40B4-BE49-F238E27FC236}">
                  <a16:creationId xmlns:a16="http://schemas.microsoft.com/office/drawing/2014/main" id="{EFB4D03D-7D5C-2C87-BB14-ECDE347B44DB}"/>
                </a:ext>
              </a:extLst>
            </p:cNvPr>
            <p:cNvSpPr/>
            <p:nvPr/>
          </p:nvSpPr>
          <p:spPr>
            <a:xfrm>
              <a:off x="550862" y="2352946"/>
              <a:ext cx="80893" cy="199692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Migrosbank Kievit" panose="02000503040000020004" pitchFamily="2" charset="0"/>
              </a:endParaRPr>
            </a:p>
          </p:txBody>
        </p:sp>
      </p:grpSp>
      <p:grpSp>
        <p:nvGrpSpPr>
          <p:cNvPr id="15" name="Group 14">
            <a:extLst>
              <a:ext uri="{FF2B5EF4-FFF2-40B4-BE49-F238E27FC236}">
                <a16:creationId xmlns:a16="http://schemas.microsoft.com/office/drawing/2014/main" id="{2ECF5616-9DEE-A6E4-EF48-1F0555429995}"/>
              </a:ext>
            </a:extLst>
          </p:cNvPr>
          <p:cNvGrpSpPr/>
          <p:nvPr/>
        </p:nvGrpSpPr>
        <p:grpSpPr>
          <a:xfrm>
            <a:off x="550862" y="1700213"/>
            <a:ext cx="2561626" cy="2449808"/>
            <a:chOff x="550862" y="4508500"/>
            <a:chExt cx="2561626" cy="1562100"/>
          </a:xfrm>
        </p:grpSpPr>
        <p:sp>
          <p:nvSpPr>
            <p:cNvPr id="6" name="Rectangle 5">
              <a:extLst>
                <a:ext uri="{FF2B5EF4-FFF2-40B4-BE49-F238E27FC236}">
                  <a16:creationId xmlns:a16="http://schemas.microsoft.com/office/drawing/2014/main" id="{110D4F81-38CF-5802-90BC-2773A8B0801B}"/>
                </a:ext>
              </a:extLst>
            </p:cNvPr>
            <p:cNvSpPr/>
            <p:nvPr/>
          </p:nvSpPr>
          <p:spPr>
            <a:xfrm>
              <a:off x="631755" y="4508500"/>
              <a:ext cx="2480733" cy="15621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Migrosbank Kievit" panose="02000503040000020004" pitchFamily="2" charset="0"/>
                </a:rPr>
                <a:t>Instruktionen</a:t>
              </a:r>
              <a:endParaRPr lang="en-CH" b="1" dirty="0">
                <a:solidFill>
                  <a:schemeClr val="tx1"/>
                </a:solidFill>
                <a:latin typeface="Migrosbank Kievit" panose="02000503040000020004" pitchFamily="2" charset="0"/>
              </a:endParaRPr>
            </a:p>
          </p:txBody>
        </p:sp>
        <p:sp>
          <p:nvSpPr>
            <p:cNvPr id="11" name="Rectangle 10">
              <a:extLst>
                <a:ext uri="{FF2B5EF4-FFF2-40B4-BE49-F238E27FC236}">
                  <a16:creationId xmlns:a16="http://schemas.microsoft.com/office/drawing/2014/main" id="{06543F26-FB91-A1CA-D451-AF3E02506DFE}"/>
                </a:ext>
              </a:extLst>
            </p:cNvPr>
            <p:cNvSpPr/>
            <p:nvPr/>
          </p:nvSpPr>
          <p:spPr>
            <a:xfrm>
              <a:off x="550862" y="4508500"/>
              <a:ext cx="80893" cy="15621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Migrosbank Kievit" panose="02000503040000020004" pitchFamily="2" charset="0"/>
              </a:endParaRPr>
            </a:p>
          </p:txBody>
        </p:sp>
      </p:grpSp>
      <p:sp>
        <p:nvSpPr>
          <p:cNvPr id="12" name="Footer Placeholder 11">
            <a:extLst>
              <a:ext uri="{FF2B5EF4-FFF2-40B4-BE49-F238E27FC236}">
                <a16:creationId xmlns:a16="http://schemas.microsoft.com/office/drawing/2014/main" id="{E5742C63-03DF-54B6-852B-D0324B6BF229}"/>
              </a:ext>
            </a:extLst>
          </p:cNvPr>
          <p:cNvSpPr>
            <a:spLocks noGrp="1"/>
          </p:cNvSpPr>
          <p:nvPr>
            <p:ph type="ftr" sz="quarter" idx="11"/>
          </p:nvPr>
        </p:nvSpPr>
        <p:spPr/>
        <p:txBody>
          <a:bodyPr/>
          <a:lstStyle/>
          <a:p>
            <a:r>
              <a:rPr lang="de-CH"/>
              <a:t>Migros Bank | April 2024</a:t>
            </a:r>
            <a:endParaRPr lang="en-CH"/>
          </a:p>
        </p:txBody>
      </p:sp>
      <p:sp>
        <p:nvSpPr>
          <p:cNvPr id="13" name="Slide Number Placeholder 12">
            <a:extLst>
              <a:ext uri="{FF2B5EF4-FFF2-40B4-BE49-F238E27FC236}">
                <a16:creationId xmlns:a16="http://schemas.microsoft.com/office/drawing/2014/main" id="{59876DED-7A5E-EC8D-137C-EB3E7FBC7481}"/>
              </a:ext>
            </a:extLst>
          </p:cNvPr>
          <p:cNvSpPr>
            <a:spLocks noGrp="1"/>
          </p:cNvSpPr>
          <p:nvPr>
            <p:ph type="sldNum" sz="quarter" idx="12"/>
          </p:nvPr>
        </p:nvSpPr>
        <p:spPr/>
        <p:txBody>
          <a:bodyPr/>
          <a:lstStyle/>
          <a:p>
            <a:fld id="{EC8852E4-5B18-48B8-8E58-840F482BC04A}" type="slidenum">
              <a:rPr lang="en-CH" smtClean="0"/>
              <a:t>12</a:t>
            </a:fld>
            <a:endParaRPr lang="en-CH"/>
          </a:p>
        </p:txBody>
      </p:sp>
      <p:sp>
        <p:nvSpPr>
          <p:cNvPr id="19" name="TextBox 18">
            <a:extLst>
              <a:ext uri="{FF2B5EF4-FFF2-40B4-BE49-F238E27FC236}">
                <a16:creationId xmlns:a16="http://schemas.microsoft.com/office/drawing/2014/main" id="{3F77DB6F-6EEB-CF20-463C-C75EB4745ACF}"/>
              </a:ext>
            </a:extLst>
          </p:cNvPr>
          <p:cNvSpPr txBox="1"/>
          <p:nvPr/>
        </p:nvSpPr>
        <p:spPr>
          <a:xfrm>
            <a:off x="1777676" y="4065743"/>
            <a:ext cx="132404" cy="327727"/>
          </a:xfrm>
          <a:prstGeom prst="rect">
            <a:avLst/>
          </a:prstGeom>
          <a:noFill/>
        </p:spPr>
        <p:txBody>
          <a:bodyPr wrap="square" lIns="0" tIns="0" rIns="0" bIns="0" rtlCol="0">
            <a:noAutofit/>
          </a:bodyPr>
          <a:lstStyle/>
          <a:p>
            <a:pPr algn="l"/>
            <a:r>
              <a:rPr lang="en-US" sz="2000" b="1" dirty="0">
                <a:solidFill>
                  <a:schemeClr val="tx2"/>
                </a:solidFill>
              </a:rPr>
              <a:t>+</a:t>
            </a:r>
            <a:endParaRPr lang="en-CH" sz="2000" b="1" dirty="0" err="1">
              <a:solidFill>
                <a:schemeClr val="tx2"/>
              </a:solidFill>
            </a:endParaRPr>
          </a:p>
        </p:txBody>
      </p:sp>
    </p:spTree>
    <p:extLst>
      <p:ext uri="{BB962C8B-B14F-4D97-AF65-F5344CB8AC3E}">
        <p14:creationId xmlns:p14="http://schemas.microsoft.com/office/powerpoint/2010/main" val="56715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6443F5-BBE8-C354-C4E2-30B27CB578A5}"/>
              </a:ext>
            </a:extLst>
          </p:cNvPr>
          <p:cNvSpPr/>
          <p:nvPr/>
        </p:nvSpPr>
        <p:spPr>
          <a:xfrm>
            <a:off x="559880"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C</a:t>
            </a:r>
            <a:r>
              <a:rPr lang="en-US" dirty="0">
                <a:solidFill>
                  <a:sysClr val="windowText" lastClr="000000"/>
                </a:solidFill>
              </a:rPr>
              <a:t>ontext</a:t>
            </a:r>
            <a:endParaRPr lang="en-CH" dirty="0">
              <a:solidFill>
                <a:sysClr val="windowText" lastClr="000000"/>
              </a:solidFill>
            </a:endParaRPr>
          </a:p>
        </p:txBody>
      </p:sp>
      <p:sp>
        <p:nvSpPr>
          <p:cNvPr id="4" name="Rectangle 3">
            <a:extLst>
              <a:ext uri="{FF2B5EF4-FFF2-40B4-BE49-F238E27FC236}">
                <a16:creationId xmlns:a16="http://schemas.microsoft.com/office/drawing/2014/main" id="{9C02E56E-C002-118D-5FE4-4B9364BF8B89}"/>
              </a:ext>
            </a:extLst>
          </p:cNvPr>
          <p:cNvSpPr/>
          <p:nvPr/>
        </p:nvSpPr>
        <p:spPr>
          <a:xfrm>
            <a:off x="2435127"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O</a:t>
            </a:r>
            <a:r>
              <a:rPr lang="en-US" dirty="0">
                <a:solidFill>
                  <a:sysClr val="windowText" lastClr="000000"/>
                </a:solidFill>
              </a:rPr>
              <a:t>bjective</a:t>
            </a:r>
            <a:endParaRPr lang="en-CH" dirty="0">
              <a:solidFill>
                <a:sysClr val="windowText" lastClr="000000"/>
              </a:solidFill>
            </a:endParaRPr>
          </a:p>
        </p:txBody>
      </p:sp>
      <p:sp>
        <p:nvSpPr>
          <p:cNvPr id="6" name="Rectangle 5">
            <a:extLst>
              <a:ext uri="{FF2B5EF4-FFF2-40B4-BE49-F238E27FC236}">
                <a16:creationId xmlns:a16="http://schemas.microsoft.com/office/drawing/2014/main" id="{BDAF42A9-4284-0E56-A9E2-12E28A1A0F84}"/>
              </a:ext>
            </a:extLst>
          </p:cNvPr>
          <p:cNvSpPr/>
          <p:nvPr/>
        </p:nvSpPr>
        <p:spPr>
          <a:xfrm>
            <a:off x="4310374"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S</a:t>
            </a:r>
            <a:r>
              <a:rPr lang="en-US" dirty="0">
                <a:solidFill>
                  <a:sysClr val="windowText" lastClr="000000"/>
                </a:solidFill>
              </a:rPr>
              <a:t>tyle</a:t>
            </a:r>
            <a:endParaRPr lang="en-CH" dirty="0">
              <a:solidFill>
                <a:sysClr val="windowText" lastClr="000000"/>
              </a:solidFill>
            </a:endParaRPr>
          </a:p>
        </p:txBody>
      </p:sp>
      <p:sp>
        <p:nvSpPr>
          <p:cNvPr id="7" name="Rectangle 6">
            <a:extLst>
              <a:ext uri="{FF2B5EF4-FFF2-40B4-BE49-F238E27FC236}">
                <a16:creationId xmlns:a16="http://schemas.microsoft.com/office/drawing/2014/main" id="{EC5AC4BE-71B3-DBD0-81E1-DDF444E7A274}"/>
              </a:ext>
            </a:extLst>
          </p:cNvPr>
          <p:cNvSpPr/>
          <p:nvPr/>
        </p:nvSpPr>
        <p:spPr>
          <a:xfrm>
            <a:off x="6185621"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T</a:t>
            </a:r>
            <a:r>
              <a:rPr lang="en-US" dirty="0">
                <a:solidFill>
                  <a:sysClr val="windowText" lastClr="000000"/>
                </a:solidFill>
              </a:rPr>
              <a:t>one</a:t>
            </a:r>
            <a:endParaRPr lang="en-CH" dirty="0">
              <a:solidFill>
                <a:sysClr val="windowText" lastClr="000000"/>
              </a:solidFill>
            </a:endParaRPr>
          </a:p>
        </p:txBody>
      </p:sp>
      <p:sp>
        <p:nvSpPr>
          <p:cNvPr id="8" name="Rectangle 7">
            <a:extLst>
              <a:ext uri="{FF2B5EF4-FFF2-40B4-BE49-F238E27FC236}">
                <a16:creationId xmlns:a16="http://schemas.microsoft.com/office/drawing/2014/main" id="{A5AC3E08-5E59-94E7-A9A2-4AFBBA4A23B9}"/>
              </a:ext>
            </a:extLst>
          </p:cNvPr>
          <p:cNvSpPr/>
          <p:nvPr/>
        </p:nvSpPr>
        <p:spPr>
          <a:xfrm>
            <a:off x="8060868"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A</a:t>
            </a:r>
            <a:r>
              <a:rPr lang="en-US" dirty="0">
                <a:solidFill>
                  <a:sysClr val="windowText" lastClr="000000"/>
                </a:solidFill>
              </a:rPr>
              <a:t>udience</a:t>
            </a:r>
            <a:endParaRPr lang="en-CH" dirty="0">
              <a:solidFill>
                <a:sysClr val="windowText" lastClr="000000"/>
              </a:solidFill>
            </a:endParaRPr>
          </a:p>
        </p:txBody>
      </p:sp>
      <p:sp>
        <p:nvSpPr>
          <p:cNvPr id="9" name="Rectangle 8">
            <a:extLst>
              <a:ext uri="{FF2B5EF4-FFF2-40B4-BE49-F238E27FC236}">
                <a16:creationId xmlns:a16="http://schemas.microsoft.com/office/drawing/2014/main" id="{83E990B9-5BD7-8D71-8A83-C572A9E8A32D}"/>
              </a:ext>
            </a:extLst>
          </p:cNvPr>
          <p:cNvSpPr/>
          <p:nvPr/>
        </p:nvSpPr>
        <p:spPr>
          <a:xfrm>
            <a:off x="9936115" y="3026229"/>
            <a:ext cx="1712679" cy="4027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2FF"/>
                </a:solidFill>
              </a:rPr>
              <a:t>R</a:t>
            </a:r>
            <a:r>
              <a:rPr lang="en-US" dirty="0">
                <a:solidFill>
                  <a:sysClr val="windowText" lastClr="000000"/>
                </a:solidFill>
              </a:rPr>
              <a:t>esponse</a:t>
            </a:r>
            <a:endParaRPr lang="en-CH" dirty="0">
              <a:solidFill>
                <a:sysClr val="windowText" lastClr="000000"/>
              </a:solidFill>
            </a:endParaRPr>
          </a:p>
        </p:txBody>
      </p:sp>
      <p:sp>
        <p:nvSpPr>
          <p:cNvPr id="10" name="Rectangle 9">
            <a:extLst>
              <a:ext uri="{FF2B5EF4-FFF2-40B4-BE49-F238E27FC236}">
                <a16:creationId xmlns:a16="http://schemas.microsoft.com/office/drawing/2014/main" id="{CEE59705-95A8-91A7-398B-3E34944AEB6C}"/>
              </a:ext>
            </a:extLst>
          </p:cNvPr>
          <p:cNvSpPr/>
          <p:nvPr/>
        </p:nvSpPr>
        <p:spPr>
          <a:xfrm>
            <a:off x="559880"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latin typeface="+mj-lt"/>
              </a:rPr>
              <a:t>Hintergrund</a:t>
            </a:r>
            <a:r>
              <a:rPr lang="en-US" sz="1600" dirty="0">
                <a:solidFill>
                  <a:schemeClr val="tx1"/>
                </a:solidFill>
                <a:latin typeface="+mj-lt"/>
              </a:rPr>
              <a:t>- </a:t>
            </a:r>
            <a:r>
              <a:rPr lang="en-US" sz="1600" dirty="0" err="1">
                <a:solidFill>
                  <a:schemeClr val="tx1"/>
                </a:solidFill>
                <a:latin typeface="+mj-lt"/>
              </a:rPr>
              <a:t>Informationen</a:t>
            </a:r>
            <a:r>
              <a:rPr lang="en-US" sz="1600" dirty="0">
                <a:solidFill>
                  <a:schemeClr val="tx1"/>
                </a:solidFill>
                <a:latin typeface="+mj-lt"/>
              </a:rPr>
              <a:t> </a:t>
            </a:r>
            <a:r>
              <a:rPr lang="en-US" sz="1600" dirty="0" err="1">
                <a:solidFill>
                  <a:schemeClr val="tx1"/>
                </a:solidFill>
                <a:latin typeface="+mj-lt"/>
              </a:rPr>
              <a:t>zur</a:t>
            </a:r>
            <a:r>
              <a:rPr lang="en-US" sz="1600" dirty="0">
                <a:solidFill>
                  <a:schemeClr val="tx1"/>
                </a:solidFill>
                <a:latin typeface="+mj-lt"/>
              </a:rPr>
              <a:t> Aufgabe </a:t>
            </a:r>
            <a:r>
              <a:rPr lang="en-US" sz="1600" dirty="0" err="1">
                <a:solidFill>
                  <a:schemeClr val="tx1"/>
                </a:solidFill>
                <a:latin typeface="+mj-lt"/>
              </a:rPr>
              <a:t>bzw</a:t>
            </a:r>
            <a:r>
              <a:rPr lang="en-US" sz="1600" dirty="0">
                <a:solidFill>
                  <a:schemeClr val="tx1"/>
                </a:solidFill>
                <a:latin typeface="+mj-lt"/>
              </a:rPr>
              <a:t>. Rolle</a:t>
            </a:r>
            <a:endParaRPr lang="en-CH" sz="1600" dirty="0">
              <a:solidFill>
                <a:schemeClr val="tx1"/>
              </a:solidFill>
              <a:latin typeface="+mj-lt"/>
            </a:endParaRPr>
          </a:p>
        </p:txBody>
      </p:sp>
      <p:sp>
        <p:nvSpPr>
          <p:cNvPr id="11" name="Rectangle 10">
            <a:extLst>
              <a:ext uri="{FF2B5EF4-FFF2-40B4-BE49-F238E27FC236}">
                <a16:creationId xmlns:a16="http://schemas.microsoft.com/office/drawing/2014/main" id="{2A0D66DE-A2D6-5501-F3C7-30F90A8A9DDA}"/>
              </a:ext>
            </a:extLst>
          </p:cNvPr>
          <p:cNvSpPr/>
          <p:nvPr/>
        </p:nvSpPr>
        <p:spPr>
          <a:xfrm>
            <a:off x="2435127"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err="1">
                <a:solidFill>
                  <a:schemeClr val="tx1"/>
                </a:solidFill>
                <a:latin typeface="+mj-lt"/>
              </a:rPr>
              <a:t>Welche</a:t>
            </a:r>
            <a:r>
              <a:rPr lang="en-US" sz="1600">
                <a:solidFill>
                  <a:schemeClr val="tx1"/>
                </a:solidFill>
                <a:latin typeface="+mj-lt"/>
              </a:rPr>
              <a:t> Aufgabe </a:t>
            </a:r>
            <a:r>
              <a:rPr lang="en-US" sz="1600" err="1">
                <a:solidFill>
                  <a:schemeClr val="tx1"/>
                </a:solidFill>
                <a:latin typeface="+mj-lt"/>
              </a:rPr>
              <a:t>soll</a:t>
            </a:r>
            <a:r>
              <a:rPr lang="en-US" sz="1600">
                <a:solidFill>
                  <a:schemeClr val="tx1"/>
                </a:solidFill>
                <a:latin typeface="+mj-lt"/>
              </a:rPr>
              <a:t> das LLM </a:t>
            </a:r>
            <a:r>
              <a:rPr lang="en-US" sz="1600" err="1">
                <a:solidFill>
                  <a:schemeClr val="tx1"/>
                </a:solidFill>
                <a:latin typeface="+mj-lt"/>
              </a:rPr>
              <a:t>ausführen</a:t>
            </a:r>
            <a:r>
              <a:rPr lang="en-US" sz="1600">
                <a:solidFill>
                  <a:schemeClr val="tx1"/>
                </a:solidFill>
                <a:latin typeface="+mj-lt"/>
              </a:rPr>
              <a:t>?</a:t>
            </a:r>
            <a:endParaRPr lang="en-CH" sz="1600">
              <a:solidFill>
                <a:schemeClr val="tx1"/>
              </a:solidFill>
              <a:latin typeface="+mj-lt"/>
            </a:endParaRPr>
          </a:p>
        </p:txBody>
      </p:sp>
      <p:sp>
        <p:nvSpPr>
          <p:cNvPr id="12" name="Rectangle 11">
            <a:extLst>
              <a:ext uri="{FF2B5EF4-FFF2-40B4-BE49-F238E27FC236}">
                <a16:creationId xmlns:a16="http://schemas.microsoft.com/office/drawing/2014/main" id="{F82D5A44-AA7F-086E-EAFF-4F8197981156}"/>
              </a:ext>
            </a:extLst>
          </p:cNvPr>
          <p:cNvSpPr/>
          <p:nvPr/>
        </p:nvSpPr>
        <p:spPr>
          <a:xfrm>
            <a:off x="4310374"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latin typeface="+mj-lt"/>
              </a:rPr>
              <a:t>Welchen</a:t>
            </a:r>
            <a:r>
              <a:rPr lang="en-US" sz="1600" dirty="0">
                <a:solidFill>
                  <a:schemeClr val="tx1"/>
                </a:solidFill>
                <a:latin typeface="+mj-lt"/>
              </a:rPr>
              <a:t> </a:t>
            </a:r>
            <a:r>
              <a:rPr lang="en-US" sz="1600" dirty="0" err="1">
                <a:solidFill>
                  <a:schemeClr val="tx1"/>
                </a:solidFill>
                <a:latin typeface="+mj-lt"/>
              </a:rPr>
              <a:t>Schreibstil</a:t>
            </a:r>
            <a:r>
              <a:rPr lang="en-US" sz="1600" dirty="0">
                <a:solidFill>
                  <a:schemeClr val="tx1"/>
                </a:solidFill>
                <a:latin typeface="+mj-lt"/>
              </a:rPr>
              <a:t> </a:t>
            </a:r>
            <a:r>
              <a:rPr lang="en-US" sz="1600" dirty="0" err="1">
                <a:solidFill>
                  <a:schemeClr val="tx1"/>
                </a:solidFill>
                <a:latin typeface="+mj-lt"/>
              </a:rPr>
              <a:t>soll</a:t>
            </a:r>
            <a:r>
              <a:rPr lang="en-US" sz="1600" dirty="0">
                <a:solidFill>
                  <a:schemeClr val="tx1"/>
                </a:solidFill>
                <a:latin typeface="+mj-lt"/>
              </a:rPr>
              <a:t> das LLM </a:t>
            </a:r>
            <a:r>
              <a:rPr lang="en-US" sz="1600" dirty="0" err="1">
                <a:solidFill>
                  <a:schemeClr val="tx1"/>
                </a:solidFill>
                <a:latin typeface="+mj-lt"/>
              </a:rPr>
              <a:t>verwenden</a:t>
            </a:r>
            <a:r>
              <a:rPr lang="en-US" sz="1600" dirty="0">
                <a:solidFill>
                  <a:schemeClr val="tx1"/>
                </a:solidFill>
                <a:latin typeface="+mj-lt"/>
              </a:rPr>
              <a:t>?</a:t>
            </a:r>
            <a:endParaRPr lang="en-CH" sz="1600" dirty="0">
              <a:solidFill>
                <a:schemeClr val="tx1"/>
              </a:solidFill>
              <a:latin typeface="+mj-lt"/>
            </a:endParaRPr>
          </a:p>
        </p:txBody>
      </p:sp>
      <p:sp>
        <p:nvSpPr>
          <p:cNvPr id="13" name="Rectangle 12">
            <a:extLst>
              <a:ext uri="{FF2B5EF4-FFF2-40B4-BE49-F238E27FC236}">
                <a16:creationId xmlns:a16="http://schemas.microsoft.com/office/drawing/2014/main" id="{C8BF7C8F-98AA-0165-D0A2-B95E93044022}"/>
              </a:ext>
            </a:extLst>
          </p:cNvPr>
          <p:cNvSpPr/>
          <p:nvPr/>
        </p:nvSpPr>
        <p:spPr>
          <a:xfrm>
            <a:off x="6185621"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tx1"/>
                </a:solidFill>
                <a:latin typeface="+mj-lt"/>
              </a:rPr>
              <a:t>Wie </a:t>
            </a:r>
            <a:r>
              <a:rPr lang="en-US" sz="1600" err="1">
                <a:solidFill>
                  <a:schemeClr val="tx1"/>
                </a:solidFill>
                <a:latin typeface="+mj-lt"/>
              </a:rPr>
              <a:t>soll</a:t>
            </a:r>
            <a:r>
              <a:rPr lang="en-US" sz="1600">
                <a:solidFill>
                  <a:schemeClr val="tx1"/>
                </a:solidFill>
                <a:latin typeface="+mj-lt"/>
              </a:rPr>
              <a:t> die </a:t>
            </a:r>
            <a:r>
              <a:rPr lang="en-US" sz="1600" err="1">
                <a:solidFill>
                  <a:schemeClr val="tx1"/>
                </a:solidFill>
                <a:latin typeface="+mj-lt"/>
              </a:rPr>
              <a:t>Tonalität</a:t>
            </a:r>
            <a:r>
              <a:rPr lang="en-US" sz="1600">
                <a:solidFill>
                  <a:schemeClr val="tx1"/>
                </a:solidFill>
                <a:latin typeface="+mj-lt"/>
              </a:rPr>
              <a:t> der </a:t>
            </a:r>
            <a:r>
              <a:rPr lang="en-US" sz="1600" err="1">
                <a:solidFill>
                  <a:schemeClr val="tx1"/>
                </a:solidFill>
                <a:latin typeface="+mj-lt"/>
              </a:rPr>
              <a:t>Antwort</a:t>
            </a:r>
            <a:r>
              <a:rPr lang="en-US" sz="1600">
                <a:solidFill>
                  <a:schemeClr val="tx1"/>
                </a:solidFill>
                <a:latin typeface="+mj-lt"/>
              </a:rPr>
              <a:t> sein?</a:t>
            </a:r>
            <a:endParaRPr lang="en-CH" sz="1600">
              <a:solidFill>
                <a:schemeClr val="tx1"/>
              </a:solidFill>
              <a:latin typeface="+mj-lt"/>
            </a:endParaRPr>
          </a:p>
        </p:txBody>
      </p:sp>
      <p:sp>
        <p:nvSpPr>
          <p:cNvPr id="14" name="Rectangle 13">
            <a:extLst>
              <a:ext uri="{FF2B5EF4-FFF2-40B4-BE49-F238E27FC236}">
                <a16:creationId xmlns:a16="http://schemas.microsoft.com/office/drawing/2014/main" id="{6F08A617-4498-4742-C9ED-9BCB49570D56}"/>
              </a:ext>
            </a:extLst>
          </p:cNvPr>
          <p:cNvSpPr/>
          <p:nvPr/>
        </p:nvSpPr>
        <p:spPr>
          <a:xfrm>
            <a:off x="8060868"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tx1"/>
                </a:solidFill>
                <a:latin typeface="+mj-lt"/>
              </a:rPr>
              <a:t>Für wen </a:t>
            </a:r>
            <a:r>
              <a:rPr lang="en-US" sz="1600" err="1">
                <a:solidFill>
                  <a:schemeClr val="tx1"/>
                </a:solidFill>
                <a:latin typeface="+mj-lt"/>
              </a:rPr>
              <a:t>ist</a:t>
            </a:r>
            <a:r>
              <a:rPr lang="en-US" sz="1600">
                <a:solidFill>
                  <a:schemeClr val="tx1"/>
                </a:solidFill>
                <a:latin typeface="+mj-lt"/>
              </a:rPr>
              <a:t> die </a:t>
            </a:r>
            <a:r>
              <a:rPr lang="en-US" sz="1600" err="1">
                <a:solidFill>
                  <a:schemeClr val="tx1"/>
                </a:solidFill>
                <a:latin typeface="+mj-lt"/>
              </a:rPr>
              <a:t>Antwort</a:t>
            </a:r>
            <a:r>
              <a:rPr lang="en-US" sz="1600">
                <a:solidFill>
                  <a:schemeClr val="tx1"/>
                </a:solidFill>
                <a:latin typeface="+mj-lt"/>
              </a:rPr>
              <a:t> </a:t>
            </a:r>
            <a:r>
              <a:rPr lang="en-US" sz="1600" err="1">
                <a:solidFill>
                  <a:schemeClr val="tx1"/>
                </a:solidFill>
                <a:latin typeface="+mj-lt"/>
              </a:rPr>
              <a:t>bestimmt</a:t>
            </a:r>
            <a:r>
              <a:rPr lang="en-US" sz="1600">
                <a:solidFill>
                  <a:schemeClr val="tx1"/>
                </a:solidFill>
                <a:latin typeface="+mj-lt"/>
              </a:rPr>
              <a:t>?</a:t>
            </a:r>
            <a:endParaRPr lang="en-CH" sz="1600">
              <a:solidFill>
                <a:schemeClr val="tx1"/>
              </a:solidFill>
              <a:latin typeface="+mj-lt"/>
            </a:endParaRPr>
          </a:p>
        </p:txBody>
      </p:sp>
      <p:sp>
        <p:nvSpPr>
          <p:cNvPr id="15" name="Rectangle 14">
            <a:extLst>
              <a:ext uri="{FF2B5EF4-FFF2-40B4-BE49-F238E27FC236}">
                <a16:creationId xmlns:a16="http://schemas.microsoft.com/office/drawing/2014/main" id="{8222330A-E079-09BA-924C-8DAA6B22B48F}"/>
              </a:ext>
            </a:extLst>
          </p:cNvPr>
          <p:cNvSpPr/>
          <p:nvPr/>
        </p:nvSpPr>
        <p:spPr>
          <a:xfrm>
            <a:off x="9936115" y="3656511"/>
            <a:ext cx="1712679" cy="1611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tx1"/>
                </a:solidFill>
                <a:latin typeface="+mj-lt"/>
              </a:rPr>
              <a:t>Wie </a:t>
            </a:r>
            <a:r>
              <a:rPr lang="en-US" sz="1600" err="1">
                <a:solidFill>
                  <a:schemeClr val="tx1"/>
                </a:solidFill>
                <a:latin typeface="+mj-lt"/>
              </a:rPr>
              <a:t>soll</a:t>
            </a:r>
            <a:r>
              <a:rPr lang="en-US" sz="1600">
                <a:solidFill>
                  <a:schemeClr val="tx1"/>
                </a:solidFill>
                <a:latin typeface="+mj-lt"/>
              </a:rPr>
              <a:t> die </a:t>
            </a:r>
            <a:r>
              <a:rPr lang="en-US" sz="1600" err="1">
                <a:solidFill>
                  <a:schemeClr val="tx1"/>
                </a:solidFill>
                <a:latin typeface="+mj-lt"/>
              </a:rPr>
              <a:t>Antwort</a:t>
            </a:r>
            <a:r>
              <a:rPr lang="en-US" sz="1600">
                <a:solidFill>
                  <a:schemeClr val="tx1"/>
                </a:solidFill>
                <a:latin typeface="+mj-lt"/>
              </a:rPr>
              <a:t> </a:t>
            </a:r>
            <a:r>
              <a:rPr lang="en-US" sz="1600" err="1">
                <a:solidFill>
                  <a:schemeClr val="tx1"/>
                </a:solidFill>
                <a:latin typeface="+mj-lt"/>
              </a:rPr>
              <a:t>aussehen</a:t>
            </a:r>
            <a:r>
              <a:rPr lang="en-US" sz="1600">
                <a:solidFill>
                  <a:schemeClr val="tx1"/>
                </a:solidFill>
                <a:latin typeface="+mj-lt"/>
              </a:rPr>
              <a:t>?</a:t>
            </a:r>
            <a:endParaRPr lang="en-CH" sz="1600">
              <a:solidFill>
                <a:schemeClr val="tx1"/>
              </a:solidFill>
              <a:latin typeface="+mj-lt"/>
            </a:endParaRPr>
          </a:p>
        </p:txBody>
      </p:sp>
      <p:pic>
        <p:nvPicPr>
          <p:cNvPr id="16" name="Graphic 15">
            <a:extLst>
              <a:ext uri="{FF2B5EF4-FFF2-40B4-BE49-F238E27FC236}">
                <a16:creationId xmlns:a16="http://schemas.microsoft.com/office/drawing/2014/main" id="{8BCE25E8-E555-3495-41D0-F818497CE55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880" y="2298248"/>
            <a:ext cx="611866" cy="611866"/>
          </a:xfrm>
          <a:prstGeom prst="rect">
            <a:avLst/>
          </a:prstGeom>
        </p:spPr>
      </p:pic>
      <p:pic>
        <p:nvPicPr>
          <p:cNvPr id="18" name="Graphic 17">
            <a:extLst>
              <a:ext uri="{FF2B5EF4-FFF2-40B4-BE49-F238E27FC236}">
                <a16:creationId xmlns:a16="http://schemas.microsoft.com/office/drawing/2014/main" id="{38AB3CF7-27E8-47A3-67AB-24E4DE4C6F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10374" y="2276476"/>
            <a:ext cx="611866" cy="611866"/>
          </a:xfrm>
          <a:prstGeom prst="rect">
            <a:avLst/>
          </a:prstGeom>
        </p:spPr>
      </p:pic>
      <p:pic>
        <p:nvPicPr>
          <p:cNvPr id="19" name="Graphic 18">
            <a:extLst>
              <a:ext uri="{FF2B5EF4-FFF2-40B4-BE49-F238E27FC236}">
                <a16:creationId xmlns:a16="http://schemas.microsoft.com/office/drawing/2014/main" id="{C03AE8AE-C9C8-1070-1154-DFA1367F751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85621" y="2283678"/>
            <a:ext cx="626436" cy="626436"/>
          </a:xfrm>
          <a:prstGeom prst="rect">
            <a:avLst/>
          </a:prstGeom>
        </p:spPr>
      </p:pic>
      <p:pic>
        <p:nvPicPr>
          <p:cNvPr id="20" name="Graphic 19">
            <a:extLst>
              <a:ext uri="{FF2B5EF4-FFF2-40B4-BE49-F238E27FC236}">
                <a16:creationId xmlns:a16="http://schemas.microsoft.com/office/drawing/2014/main" id="{99955F3A-09EA-2C8F-D22B-E18CA752804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60868" y="2298248"/>
            <a:ext cx="611866" cy="611866"/>
          </a:xfrm>
          <a:prstGeom prst="rect">
            <a:avLst/>
          </a:prstGeom>
        </p:spPr>
      </p:pic>
      <p:pic>
        <p:nvPicPr>
          <p:cNvPr id="22" name="Picture 21" descr="A group of people in chat bubbles&#10;&#10;Description automatically generated">
            <a:extLst>
              <a:ext uri="{FF2B5EF4-FFF2-40B4-BE49-F238E27FC236}">
                <a16:creationId xmlns:a16="http://schemas.microsoft.com/office/drawing/2014/main" id="{51184A98-F5D8-69CD-F88C-8FAD8330D2F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936115" y="2276475"/>
            <a:ext cx="611867" cy="611867"/>
          </a:xfrm>
          <a:prstGeom prst="rect">
            <a:avLst/>
          </a:prstGeom>
        </p:spPr>
      </p:pic>
      <p:sp>
        <p:nvSpPr>
          <p:cNvPr id="23" name="Rectangle 22">
            <a:extLst>
              <a:ext uri="{FF2B5EF4-FFF2-40B4-BE49-F238E27FC236}">
                <a16:creationId xmlns:a16="http://schemas.microsoft.com/office/drawing/2014/main" id="{1ABEA83C-3383-D2AA-D038-49357A27EBCA}"/>
              </a:ext>
            </a:extLst>
          </p:cNvPr>
          <p:cNvSpPr/>
          <p:nvPr/>
        </p:nvSpPr>
        <p:spPr>
          <a:xfrm>
            <a:off x="559880"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Rectangle 23">
            <a:extLst>
              <a:ext uri="{FF2B5EF4-FFF2-40B4-BE49-F238E27FC236}">
                <a16:creationId xmlns:a16="http://schemas.microsoft.com/office/drawing/2014/main" id="{40D7C961-FBA7-487A-B6A3-C77930952569}"/>
              </a:ext>
            </a:extLst>
          </p:cNvPr>
          <p:cNvSpPr/>
          <p:nvPr/>
        </p:nvSpPr>
        <p:spPr>
          <a:xfrm>
            <a:off x="2435126"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B02AA00B-8B48-1020-70F2-4FD9DF65319A}"/>
              </a:ext>
            </a:extLst>
          </p:cNvPr>
          <p:cNvSpPr/>
          <p:nvPr/>
        </p:nvSpPr>
        <p:spPr>
          <a:xfrm>
            <a:off x="4310372"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BC615135-E931-AFF1-76EA-F3F4E7D2E3EB}"/>
              </a:ext>
            </a:extLst>
          </p:cNvPr>
          <p:cNvSpPr/>
          <p:nvPr/>
        </p:nvSpPr>
        <p:spPr>
          <a:xfrm>
            <a:off x="6185621"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23FB2A89-5F92-6916-A559-FCF8C816F557}"/>
              </a:ext>
            </a:extLst>
          </p:cNvPr>
          <p:cNvSpPr/>
          <p:nvPr/>
        </p:nvSpPr>
        <p:spPr>
          <a:xfrm>
            <a:off x="8060868"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095E639C-6B31-0235-7F1E-E2BFEF7A5A46}"/>
              </a:ext>
            </a:extLst>
          </p:cNvPr>
          <p:cNvSpPr/>
          <p:nvPr/>
        </p:nvSpPr>
        <p:spPr>
          <a:xfrm>
            <a:off x="9936114" y="3429000"/>
            <a:ext cx="1712679" cy="3600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Title 1">
            <a:extLst>
              <a:ext uri="{FF2B5EF4-FFF2-40B4-BE49-F238E27FC236}">
                <a16:creationId xmlns:a16="http://schemas.microsoft.com/office/drawing/2014/main" id="{349FEFDA-262A-CE79-4E60-98DE99B7E1C8}"/>
              </a:ext>
            </a:extLst>
          </p:cNvPr>
          <p:cNvSpPr>
            <a:spLocks noGrp="1"/>
          </p:cNvSpPr>
          <p:nvPr>
            <p:ph type="title"/>
          </p:nvPr>
        </p:nvSpPr>
        <p:spPr>
          <a:xfrm>
            <a:off x="550862" y="0"/>
            <a:ext cx="11090276" cy="882594"/>
          </a:xfrm>
        </p:spPr>
        <p:txBody>
          <a:bodyPr/>
          <a:lstStyle/>
          <a:p>
            <a:r>
              <a:rPr lang="de-CH">
                <a:solidFill>
                  <a:srgbClr val="4352FF"/>
                </a:solidFill>
                <a:latin typeface="Migrosbank Kievit" panose="02000503040000020004" pitchFamily="2" charset="0"/>
              </a:rPr>
              <a:t>Das COSTAR Framework</a:t>
            </a:r>
          </a:p>
        </p:txBody>
      </p:sp>
      <p:sp>
        <p:nvSpPr>
          <p:cNvPr id="2" name="Footer Placeholder 1">
            <a:extLst>
              <a:ext uri="{FF2B5EF4-FFF2-40B4-BE49-F238E27FC236}">
                <a16:creationId xmlns:a16="http://schemas.microsoft.com/office/drawing/2014/main" id="{C794EE07-CC5A-EACD-895B-B692AB021969}"/>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69BF49D9-3BFE-8E1D-8061-8ED1A0AAAB55}"/>
              </a:ext>
            </a:extLst>
          </p:cNvPr>
          <p:cNvSpPr>
            <a:spLocks noGrp="1"/>
          </p:cNvSpPr>
          <p:nvPr>
            <p:ph type="sldNum" sz="quarter" idx="12"/>
          </p:nvPr>
        </p:nvSpPr>
        <p:spPr/>
        <p:txBody>
          <a:bodyPr/>
          <a:lstStyle/>
          <a:p>
            <a:fld id="{EC8852E4-5B18-48B8-8E58-840F482BC04A}" type="slidenum">
              <a:rPr lang="en-CH" smtClean="0"/>
              <a:t>13</a:t>
            </a:fld>
            <a:endParaRPr lang="en-CH" dirty="0"/>
          </a:p>
        </p:txBody>
      </p:sp>
      <p:pic>
        <p:nvPicPr>
          <p:cNvPr id="21" name="Picture 20" descr="A flag on top of a mountain&#10;&#10;Description automatically generated">
            <a:extLst>
              <a:ext uri="{FF2B5EF4-FFF2-40B4-BE49-F238E27FC236}">
                <a16:creationId xmlns:a16="http://schemas.microsoft.com/office/drawing/2014/main" id="{C32EA1A3-6771-06F0-254B-80105A5B1F2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5126" y="2298248"/>
            <a:ext cx="611867" cy="611867"/>
          </a:xfrm>
          <a:prstGeom prst="rect">
            <a:avLst/>
          </a:prstGeom>
        </p:spPr>
      </p:pic>
    </p:spTree>
    <p:extLst>
      <p:ext uri="{BB962C8B-B14F-4D97-AF65-F5344CB8AC3E}">
        <p14:creationId xmlns:p14="http://schemas.microsoft.com/office/powerpoint/2010/main" val="341677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287650-57D4-DED2-08D4-1E73EF81E84A}"/>
              </a:ext>
            </a:extLst>
          </p:cNvPr>
          <p:cNvSpPr/>
          <p:nvPr/>
        </p:nvSpPr>
        <p:spPr>
          <a:xfrm>
            <a:off x="550863" y="4521716"/>
            <a:ext cx="11090275" cy="1515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a:xfrm>
            <a:off x="550864" y="0"/>
            <a:ext cx="11090274" cy="882594"/>
          </a:xfrm>
        </p:spPr>
        <p:txBody>
          <a:bodyPr/>
          <a:lstStyle/>
          <a:p>
            <a:r>
              <a:rPr lang="de-CH" dirty="0">
                <a:solidFill>
                  <a:srgbClr val="4352FF"/>
                </a:solidFill>
                <a:latin typeface="Migrosbank Kievit" panose="02000503040000020004" pitchFamily="2" charset="0"/>
              </a:rPr>
              <a:t>C – </a:t>
            </a:r>
            <a:r>
              <a:rPr lang="de-CH" dirty="0" err="1">
                <a:solidFill>
                  <a:srgbClr val="4352FF"/>
                </a:solidFill>
                <a:latin typeface="Migrosbank Kievit" panose="02000503040000020004" pitchFamily="2" charset="0"/>
              </a:rPr>
              <a:t>Context</a:t>
            </a:r>
            <a:endParaRPr lang="de-CH" dirty="0">
              <a:solidFill>
                <a:srgbClr val="4352FF"/>
              </a:solidFill>
              <a:latin typeface="Migrosbank Kievit" panose="02000503040000020004" pitchFamily="2" charset="0"/>
            </a:endParaRP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76455"/>
            <a:ext cx="10845800" cy="1111251"/>
          </a:xfrm>
          <a:noFill/>
        </p:spPr>
        <p:txBody>
          <a:bodyPr>
            <a:noAutofit/>
          </a:bodyPr>
          <a:lstStyle/>
          <a:p>
            <a:pPr marL="0" indent="0">
              <a:buNone/>
            </a:pPr>
            <a:r>
              <a:rPr lang="de-CH" sz="2000" b="0" i="0" dirty="0">
                <a:solidFill>
                  <a:srgbClr val="0D0D0D"/>
                </a:solidFill>
                <a:effectLst/>
                <a:latin typeface="Migrosbank Kievit" panose="02000503040000020004" pitchFamily="2" charset="0"/>
              </a:rPr>
              <a:t>Lege den </a:t>
            </a:r>
            <a:r>
              <a:rPr lang="de-CH" sz="2000" b="1" i="0" dirty="0">
                <a:solidFill>
                  <a:srgbClr val="4352FF"/>
                </a:solidFill>
                <a:effectLst/>
                <a:latin typeface="Migrosbank Kievit" panose="02000503040000020004" pitchFamily="2" charset="0"/>
              </a:rPr>
              <a:t>Rahmen</a:t>
            </a:r>
            <a:r>
              <a:rPr lang="de-CH" sz="2000" b="0" i="0" dirty="0">
                <a:solidFill>
                  <a:srgbClr val="0D0D0D"/>
                </a:solidFill>
                <a:effectLst/>
                <a:latin typeface="Migrosbank Kievit" panose="02000503040000020004" pitchFamily="2" charset="0"/>
              </a:rPr>
              <a:t> für das Anliegen klar dar, um das Verständnis des LLMs für das spezifische </a:t>
            </a:r>
            <a:r>
              <a:rPr lang="de-CH" sz="2000" b="1" i="0" dirty="0">
                <a:solidFill>
                  <a:srgbClr val="4352FF"/>
                </a:solidFill>
                <a:effectLst/>
                <a:latin typeface="Migrosbank Kievit" panose="02000503040000020004" pitchFamily="2" charset="0"/>
              </a:rPr>
              <a:t>Umfeld</a:t>
            </a:r>
            <a:r>
              <a:rPr lang="de-CH" sz="2000" b="0" i="0" dirty="0">
                <a:solidFill>
                  <a:srgbClr val="0D0D0D"/>
                </a:solidFill>
                <a:effectLst/>
                <a:latin typeface="Migrosbank Kievit" panose="02000503040000020004" pitchFamily="2" charset="0"/>
              </a:rPr>
              <a:t> oder die </a:t>
            </a:r>
            <a:r>
              <a:rPr lang="de-CH" sz="2000" b="1" i="0" dirty="0">
                <a:solidFill>
                  <a:srgbClr val="4352FF"/>
                </a:solidFill>
                <a:effectLst/>
                <a:latin typeface="Migrosbank Kievit" panose="02000503040000020004" pitchFamily="2" charset="0"/>
              </a:rPr>
              <a:t>Situation</a:t>
            </a:r>
            <a:r>
              <a:rPr lang="de-CH" sz="2000" b="0" i="0" dirty="0">
                <a:solidFill>
                  <a:srgbClr val="0D0D0D"/>
                </a:solidFill>
                <a:effectLst/>
                <a:latin typeface="Migrosbank Kievit" panose="02000503040000020004" pitchFamily="2" charset="0"/>
              </a:rPr>
              <a:t> zu schärfen. Dies ermöglicht präzisere und nützlichere Antworten</a:t>
            </a:r>
            <a:r>
              <a:rPr lang="de-CH" sz="2000" dirty="0">
                <a:solidFill>
                  <a:srgbClr val="0D0D0D"/>
                </a:solidFill>
                <a:latin typeface="Migrosbank Kievit" panose="02000503040000020004" pitchFamily="2" charset="0"/>
              </a:rPr>
              <a:t>.</a:t>
            </a:r>
            <a:endParaRPr lang="de-CH" sz="2000" b="0" i="0" dirty="0">
              <a:solidFill>
                <a:srgbClr val="0D0D0D"/>
              </a:solidFill>
              <a:effectLst/>
              <a:latin typeface="Migrosbank Kievit" panose="02000503040000020004" pitchFamily="2" charset="0"/>
            </a:endParaRP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679950"/>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olidFill>
                  <a:srgbClr val="0D0D0D"/>
                </a:solidFill>
                <a:latin typeface="Migrosbank Kievit" panose="02000503040000020004" pitchFamily="2" charset="0"/>
              </a:rPr>
              <a:t>«Du arbeitest in der </a:t>
            </a:r>
            <a:r>
              <a:rPr lang="de-CH" sz="2000" b="1" dirty="0">
                <a:solidFill>
                  <a:srgbClr val="4352FF"/>
                </a:solidFill>
                <a:latin typeface="Migrosbank Kievit" panose="02000503040000020004" pitchFamily="2" charset="0"/>
              </a:rPr>
              <a:t>Kundenbetreuung</a:t>
            </a:r>
            <a:r>
              <a:rPr lang="de-CH" sz="2000" dirty="0">
                <a:solidFill>
                  <a:srgbClr val="0D0D0D"/>
                </a:solidFill>
                <a:latin typeface="Migrosbank Kievit" panose="02000503040000020004" pitchFamily="2" charset="0"/>
              </a:rPr>
              <a:t> einer </a:t>
            </a:r>
            <a:r>
              <a:rPr lang="de-CH" sz="2000" b="1" dirty="0">
                <a:solidFill>
                  <a:srgbClr val="4352FF"/>
                </a:solidFill>
                <a:latin typeface="Migrosbank Kievit" panose="02000503040000020004" pitchFamily="2" charset="0"/>
              </a:rPr>
              <a:t>grossen Schweizer Bank</a:t>
            </a:r>
            <a:r>
              <a:rPr lang="de-CH" sz="2000" dirty="0">
                <a:solidFill>
                  <a:srgbClr val="0D0D0D"/>
                </a:solidFill>
                <a:latin typeface="Migrosbank Kievit" panose="02000503040000020004" pitchFamily="2" charset="0"/>
              </a:rPr>
              <a:t>. Ein Kunde erkundigt sich nach den besten Optionen für ein </a:t>
            </a:r>
            <a:r>
              <a:rPr lang="de-CH" sz="2000" b="1" dirty="0">
                <a:solidFill>
                  <a:srgbClr val="4352FF"/>
                </a:solidFill>
                <a:latin typeface="Migrosbank Kievit" panose="02000503040000020004" pitchFamily="2" charset="0"/>
              </a:rPr>
              <a:t>Anlagekonto</a:t>
            </a:r>
            <a:r>
              <a:rPr lang="de-CH" sz="2000" dirty="0">
                <a:solidFill>
                  <a:srgbClr val="0D0D0D"/>
                </a:solidFill>
                <a:latin typeface="Migrosbank Kievit" panose="02000503040000020004" pitchFamily="2" charset="0"/>
              </a:rPr>
              <a:t>. Der Kunde sucht nach einer Lösung, die </a:t>
            </a:r>
            <a:r>
              <a:rPr lang="de-CH" sz="2000" b="1" dirty="0">
                <a:solidFill>
                  <a:srgbClr val="4352FF"/>
                </a:solidFill>
                <a:latin typeface="Migrosbank Kievit" panose="02000503040000020004" pitchFamily="2" charset="0"/>
              </a:rPr>
              <a:t>attraktive Zinsen</a:t>
            </a:r>
            <a:r>
              <a:rPr lang="de-CH" sz="2000" dirty="0">
                <a:solidFill>
                  <a:srgbClr val="0D0D0D"/>
                </a:solidFill>
                <a:latin typeface="Migrosbank Kievit" panose="02000503040000020004" pitchFamily="2" charset="0"/>
              </a:rPr>
              <a:t>, </a:t>
            </a:r>
            <a:r>
              <a:rPr lang="de-CH" sz="2000" b="1" dirty="0">
                <a:solidFill>
                  <a:srgbClr val="4352FF"/>
                </a:solidFill>
                <a:latin typeface="Migrosbank Kievit" panose="02000503040000020004" pitchFamily="2" charset="0"/>
              </a:rPr>
              <a:t>hohe Sicherheit </a:t>
            </a:r>
            <a:r>
              <a:rPr lang="de-CH" sz="2000" dirty="0">
                <a:solidFill>
                  <a:srgbClr val="0D0D0D"/>
                </a:solidFill>
                <a:latin typeface="Migrosbank Kievit" panose="02000503040000020004" pitchFamily="2" charset="0"/>
              </a:rPr>
              <a:t>und </a:t>
            </a:r>
            <a:r>
              <a:rPr lang="de-CH" sz="2000" b="1" dirty="0">
                <a:solidFill>
                  <a:srgbClr val="4352FF"/>
                </a:solidFill>
                <a:latin typeface="Migrosbank Kievit" panose="02000503040000020004" pitchFamily="2" charset="0"/>
              </a:rPr>
              <a:t>flexible Zugriffsmöglichkeiten </a:t>
            </a:r>
            <a:r>
              <a:rPr lang="de-CH" sz="2000" dirty="0">
                <a:solidFill>
                  <a:srgbClr val="0D0D0D"/>
                </a:solidFill>
                <a:latin typeface="Migrosbank Kievit" panose="02000503040000020004" pitchFamily="2" charset="0"/>
              </a:rPr>
              <a:t>auf das Kapital bietet.»</a:t>
            </a:r>
            <a:endParaRPr lang="de-CH" sz="2000" dirty="0">
              <a:latin typeface="Migrosbank Kievit" panose="02000503040000020004" pitchFamily="2" charset="0"/>
            </a:endParaRP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15238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51288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14" name="Graphic 13">
            <a:extLst>
              <a:ext uri="{FF2B5EF4-FFF2-40B4-BE49-F238E27FC236}">
                <a16:creationId xmlns:a16="http://schemas.microsoft.com/office/drawing/2014/main" id="{E72BC279-357D-451A-A067-3F2511852C2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49707" y="645050"/>
            <a:ext cx="914400" cy="914400"/>
          </a:xfrm>
          <a:prstGeom prst="rect">
            <a:avLst/>
          </a:prstGeom>
        </p:spPr>
      </p:pic>
      <p:sp>
        <p:nvSpPr>
          <p:cNvPr id="5" name="Footer Placeholder 4">
            <a:extLst>
              <a:ext uri="{FF2B5EF4-FFF2-40B4-BE49-F238E27FC236}">
                <a16:creationId xmlns:a16="http://schemas.microsoft.com/office/drawing/2014/main" id="{AB2AB33F-6F90-A805-694A-882130F3D53E}"/>
              </a:ext>
            </a:extLst>
          </p:cNvPr>
          <p:cNvSpPr>
            <a:spLocks noGrp="1"/>
          </p:cNvSpPr>
          <p:nvPr>
            <p:ph type="ftr" sz="quarter" idx="11"/>
          </p:nvPr>
        </p:nvSpPr>
        <p:spPr/>
        <p:txBody>
          <a:bodyPr/>
          <a:lstStyle/>
          <a:p>
            <a:r>
              <a:rPr lang="de-CH"/>
              <a:t>Migros Bank | April 2024</a:t>
            </a:r>
            <a:endParaRPr lang="en-CH"/>
          </a:p>
        </p:txBody>
      </p:sp>
      <p:sp>
        <p:nvSpPr>
          <p:cNvPr id="7" name="Slide Number Placeholder 6">
            <a:extLst>
              <a:ext uri="{FF2B5EF4-FFF2-40B4-BE49-F238E27FC236}">
                <a16:creationId xmlns:a16="http://schemas.microsoft.com/office/drawing/2014/main" id="{44E4AB3E-F037-E9B6-7552-1A982B51A145}"/>
              </a:ext>
            </a:extLst>
          </p:cNvPr>
          <p:cNvSpPr>
            <a:spLocks noGrp="1"/>
          </p:cNvSpPr>
          <p:nvPr>
            <p:ph type="sldNum" sz="quarter" idx="12"/>
          </p:nvPr>
        </p:nvSpPr>
        <p:spPr/>
        <p:txBody>
          <a:bodyPr/>
          <a:lstStyle/>
          <a:p>
            <a:fld id="{EC8852E4-5B18-48B8-8E58-840F482BC04A}" type="slidenum">
              <a:rPr lang="en-CH" smtClean="0"/>
              <a:t>14</a:t>
            </a:fld>
            <a:endParaRPr lang="en-CH"/>
          </a:p>
        </p:txBody>
      </p:sp>
    </p:spTree>
    <p:extLst>
      <p:ext uri="{BB962C8B-B14F-4D97-AF65-F5344CB8AC3E}">
        <p14:creationId xmlns:p14="http://schemas.microsoft.com/office/powerpoint/2010/main" val="199751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521716"/>
            <a:ext cx="11090275" cy="1515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de-CH">
                <a:solidFill>
                  <a:srgbClr val="4352FF"/>
                </a:solidFill>
                <a:latin typeface="Migrosbank Kievit" panose="02000503040000020004" pitchFamily="2" charset="0"/>
              </a:rPr>
              <a:t>O –</a:t>
            </a:r>
            <a:r>
              <a:rPr lang="de-CH">
                <a:latin typeface="Migrosbank Kievit" panose="02000503040000020004" pitchFamily="2" charset="0"/>
              </a:rPr>
              <a:t> </a:t>
            </a:r>
            <a:r>
              <a:rPr lang="de-CH" err="1">
                <a:solidFill>
                  <a:srgbClr val="4352FF"/>
                </a:solidFill>
                <a:latin typeface="Migrosbank Kievit" panose="02000503040000020004" pitchFamily="2" charset="0"/>
              </a:rPr>
              <a:t>Objective</a:t>
            </a:r>
            <a:r>
              <a:rPr lang="de-CH">
                <a:latin typeface="Migrosbank Kievit" panose="02000503040000020004" pitchFamily="2" charset="0"/>
              </a:rPr>
              <a:t> </a:t>
            </a: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85980"/>
            <a:ext cx="10845800" cy="1111251"/>
          </a:xfrm>
          <a:noFill/>
        </p:spPr>
        <p:txBody>
          <a:bodyPr>
            <a:noAutofit/>
          </a:bodyPr>
          <a:lstStyle/>
          <a:p>
            <a:pPr marL="0" indent="0">
              <a:buNone/>
            </a:pPr>
            <a:r>
              <a:rPr lang="de-CH" sz="1950" b="0" i="0" dirty="0">
                <a:solidFill>
                  <a:srgbClr val="0D0D0D"/>
                </a:solidFill>
                <a:effectLst/>
                <a:highlight>
                  <a:srgbClr val="FFFFFF"/>
                </a:highlight>
                <a:latin typeface="Migrosbank Kievit" panose="02000503040000020004" pitchFamily="2" charset="0"/>
              </a:rPr>
              <a:t>Definiere deutlich die </a:t>
            </a:r>
            <a:r>
              <a:rPr lang="de-CH" sz="1950" b="1" i="0" dirty="0">
                <a:solidFill>
                  <a:srgbClr val="4352FF"/>
                </a:solidFill>
                <a:effectLst/>
                <a:highlight>
                  <a:srgbClr val="FFFFFF"/>
                </a:highlight>
                <a:latin typeface="Migrosbank Kievit" panose="02000503040000020004" pitchFamily="2" charset="0"/>
              </a:rPr>
              <a:t>Aufgabe</a:t>
            </a:r>
            <a:r>
              <a:rPr lang="de-CH" sz="1950" b="0" i="0" dirty="0">
                <a:solidFill>
                  <a:srgbClr val="0D0D0D"/>
                </a:solidFill>
                <a:effectLst/>
                <a:highlight>
                  <a:srgbClr val="FFFFFF"/>
                </a:highlight>
                <a:latin typeface="Migrosbank Kievit" panose="02000503040000020004" pitchFamily="2" charset="0"/>
              </a:rPr>
              <a:t> und das angestrebte </a:t>
            </a:r>
            <a:r>
              <a:rPr lang="de-CH" sz="1950" b="1" i="0" dirty="0">
                <a:solidFill>
                  <a:srgbClr val="4352FF"/>
                </a:solidFill>
                <a:effectLst/>
                <a:highlight>
                  <a:srgbClr val="FFFFFF"/>
                </a:highlight>
                <a:latin typeface="Migrosbank Kievit" panose="02000503040000020004" pitchFamily="2" charset="0"/>
              </a:rPr>
              <a:t>Ergebnis</a:t>
            </a:r>
            <a:r>
              <a:rPr lang="de-CH" sz="1950" b="0" i="0" dirty="0">
                <a:solidFill>
                  <a:srgbClr val="0D0D0D"/>
                </a:solidFill>
                <a:effectLst/>
                <a:highlight>
                  <a:srgbClr val="FFFFFF"/>
                </a:highlight>
                <a:latin typeface="Migrosbank Kievit" panose="02000503040000020004" pitchFamily="2" charset="0"/>
              </a:rPr>
              <a:t> des Prompts. Beschreibe, </a:t>
            </a:r>
            <a:r>
              <a:rPr lang="de-CH" sz="1950" b="1" i="0" dirty="0">
                <a:solidFill>
                  <a:srgbClr val="4352FF"/>
                </a:solidFill>
                <a:effectLst/>
                <a:highlight>
                  <a:srgbClr val="FFFFFF"/>
                </a:highlight>
                <a:latin typeface="Migrosbank Kievit" panose="02000503040000020004" pitchFamily="2" charset="0"/>
              </a:rPr>
              <a:t>wie</a:t>
            </a:r>
            <a:r>
              <a:rPr lang="de-CH" sz="1950" b="0" i="0" dirty="0">
                <a:solidFill>
                  <a:srgbClr val="0D0D0D"/>
                </a:solidFill>
                <a:effectLst/>
                <a:highlight>
                  <a:srgbClr val="FFFFFF"/>
                </a:highlight>
                <a:latin typeface="Migrosbank Kievit" panose="02000503040000020004" pitchFamily="2" charset="0"/>
              </a:rPr>
              <a:t> das LLM dieses Ziel erreichen kann, und sorge dafür, dass der Fokus konsequent auf der Erfüllung dieser spezifischen Aufgabe bleibt.</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679950"/>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950" dirty="0">
                <a:solidFill>
                  <a:srgbClr val="0D0D0D"/>
                </a:solidFill>
                <a:latin typeface="Migrosbank Kievit" panose="02000503040000020004" pitchFamily="2" charset="0"/>
              </a:rPr>
              <a:t>«Deine Aufgabe ist es, einen </a:t>
            </a:r>
            <a:r>
              <a:rPr lang="de-CH" sz="1950" b="1" dirty="0">
                <a:solidFill>
                  <a:srgbClr val="4352FF"/>
                </a:solidFill>
                <a:latin typeface="Migrosbank Kievit" panose="02000503040000020004" pitchFamily="2" charset="0"/>
              </a:rPr>
              <a:t>umfassenden Überblick </a:t>
            </a:r>
            <a:r>
              <a:rPr lang="de-CH" sz="1950" dirty="0">
                <a:solidFill>
                  <a:srgbClr val="0D0D0D"/>
                </a:solidFill>
                <a:latin typeface="Migrosbank Kievit" panose="02000503040000020004" pitchFamily="2" charset="0"/>
              </a:rPr>
              <a:t>über die verschiedenen Anlagekonten zu geben, die deine Bank anbietet. Erkläre die </a:t>
            </a:r>
            <a:r>
              <a:rPr lang="de-CH" sz="1950" b="1" dirty="0">
                <a:solidFill>
                  <a:srgbClr val="4352FF"/>
                </a:solidFill>
                <a:latin typeface="Migrosbank Kievit" panose="02000503040000020004" pitchFamily="2" charset="0"/>
              </a:rPr>
              <a:t>Zinssätze</a:t>
            </a:r>
            <a:r>
              <a:rPr lang="de-CH" sz="1950" dirty="0">
                <a:solidFill>
                  <a:srgbClr val="0D0D0D"/>
                </a:solidFill>
                <a:latin typeface="Migrosbank Kievit" panose="02000503040000020004" pitchFamily="2" charset="0"/>
              </a:rPr>
              <a:t>, die </a:t>
            </a:r>
            <a:r>
              <a:rPr lang="de-CH" sz="1950" b="1" dirty="0">
                <a:solidFill>
                  <a:srgbClr val="4352FF"/>
                </a:solidFill>
                <a:latin typeface="Migrosbank Kievit" panose="02000503040000020004" pitchFamily="2" charset="0"/>
              </a:rPr>
              <a:t>Sicherheitsmerkmale</a:t>
            </a:r>
            <a:r>
              <a:rPr lang="de-CH" sz="1950" dirty="0">
                <a:solidFill>
                  <a:srgbClr val="0D0D0D"/>
                </a:solidFill>
                <a:latin typeface="Migrosbank Kievit" panose="02000503040000020004" pitchFamily="2" charset="0"/>
              </a:rPr>
              <a:t> und die </a:t>
            </a:r>
            <a:r>
              <a:rPr lang="de-CH" sz="1950" b="1" dirty="0">
                <a:solidFill>
                  <a:srgbClr val="4352FF"/>
                </a:solidFill>
                <a:latin typeface="Migrosbank Kievit" panose="02000503040000020004" pitchFamily="2" charset="0"/>
              </a:rPr>
              <a:t>Flexibilität</a:t>
            </a:r>
            <a:r>
              <a:rPr lang="de-CH" sz="1950" dirty="0">
                <a:solidFill>
                  <a:srgbClr val="0D0D0D"/>
                </a:solidFill>
                <a:latin typeface="Migrosbank Kievit" panose="02000503040000020004" pitchFamily="2" charset="0"/>
              </a:rPr>
              <a:t> des Zugriffs auf die jeweiligen Konten. Stelle sicher, dass der Kunde die </a:t>
            </a:r>
            <a:r>
              <a:rPr lang="de-CH" sz="1950" b="1" dirty="0">
                <a:solidFill>
                  <a:srgbClr val="4352FF"/>
                </a:solidFill>
                <a:latin typeface="Migrosbank Kievit" panose="02000503040000020004" pitchFamily="2" charset="0"/>
              </a:rPr>
              <a:t>Unterschiede</a:t>
            </a:r>
            <a:r>
              <a:rPr lang="de-CH" sz="1950" dirty="0">
                <a:solidFill>
                  <a:srgbClr val="0D0D0D"/>
                </a:solidFill>
                <a:latin typeface="Migrosbank Kievit" panose="02000503040000020004" pitchFamily="2" charset="0"/>
              </a:rPr>
              <a:t> versteht und eine informierte Entscheidung darüber treffen kann, welches Anlagekonto am besten zu seinen Zielen passt.»</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15238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51288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8" name="Footer Placeholder 7">
            <a:extLst>
              <a:ext uri="{FF2B5EF4-FFF2-40B4-BE49-F238E27FC236}">
                <a16:creationId xmlns:a16="http://schemas.microsoft.com/office/drawing/2014/main" id="{7C399FDB-56F3-2D3E-5DB6-B2BBD240B82E}"/>
              </a:ext>
            </a:extLst>
          </p:cNvPr>
          <p:cNvSpPr>
            <a:spLocks noGrp="1"/>
          </p:cNvSpPr>
          <p:nvPr>
            <p:ph type="ftr" sz="quarter" idx="11"/>
          </p:nvPr>
        </p:nvSpPr>
        <p:spPr/>
        <p:txBody>
          <a:bodyPr/>
          <a:lstStyle/>
          <a:p>
            <a:r>
              <a:rPr lang="de-CH"/>
              <a:t>Migros Bank | April 2024</a:t>
            </a:r>
            <a:endParaRPr lang="en-CH"/>
          </a:p>
        </p:txBody>
      </p:sp>
      <p:sp>
        <p:nvSpPr>
          <p:cNvPr id="9" name="Slide Number Placeholder 8">
            <a:extLst>
              <a:ext uri="{FF2B5EF4-FFF2-40B4-BE49-F238E27FC236}">
                <a16:creationId xmlns:a16="http://schemas.microsoft.com/office/drawing/2014/main" id="{BE285FC2-5D44-344F-B65D-6E6C9C2A9D00}"/>
              </a:ext>
            </a:extLst>
          </p:cNvPr>
          <p:cNvSpPr>
            <a:spLocks noGrp="1"/>
          </p:cNvSpPr>
          <p:nvPr>
            <p:ph type="sldNum" sz="quarter" idx="12"/>
          </p:nvPr>
        </p:nvSpPr>
        <p:spPr/>
        <p:txBody>
          <a:bodyPr/>
          <a:lstStyle/>
          <a:p>
            <a:fld id="{EC8852E4-5B18-48B8-8E58-840F482BC04A}" type="slidenum">
              <a:rPr lang="en-CH" smtClean="0"/>
              <a:t>15</a:t>
            </a:fld>
            <a:endParaRPr lang="en-CH"/>
          </a:p>
        </p:txBody>
      </p:sp>
      <p:pic>
        <p:nvPicPr>
          <p:cNvPr id="14" name="Picture 13" descr="A flag on top of a mountain&#10;&#10;Description automatically generated">
            <a:extLst>
              <a:ext uri="{FF2B5EF4-FFF2-40B4-BE49-F238E27FC236}">
                <a16:creationId xmlns:a16="http://schemas.microsoft.com/office/drawing/2014/main" id="{C97C8D9F-04B3-156F-2184-C51C393F3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98150" y="330200"/>
            <a:ext cx="1037167" cy="1037167"/>
          </a:xfrm>
          <a:prstGeom prst="rect">
            <a:avLst/>
          </a:prstGeom>
        </p:spPr>
      </p:pic>
    </p:spTree>
    <p:extLst>
      <p:ext uri="{BB962C8B-B14F-4D97-AF65-F5344CB8AC3E}">
        <p14:creationId xmlns:p14="http://schemas.microsoft.com/office/powerpoint/2010/main" val="419609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851900"/>
            <a:ext cx="11090275" cy="12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a:solidFill>
                  <a:srgbClr val="4352FF"/>
                </a:solidFill>
                <a:latin typeface="Migrosbank Kievit" panose="02000503040000020004" pitchFamily="2" charset="0"/>
              </a:rPr>
              <a:t>S – Style</a:t>
            </a:r>
            <a:endParaRPr lang="de-CH">
              <a:solidFill>
                <a:srgbClr val="4352FF"/>
              </a:solidFill>
              <a:latin typeface="Migrosbank Kievit" panose="02000503040000020004" pitchFamily="2" charset="0"/>
            </a:endParaRP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76455"/>
            <a:ext cx="10845800" cy="1111251"/>
          </a:xfrm>
          <a:noFill/>
        </p:spPr>
        <p:txBody>
          <a:bodyPr>
            <a:noAutofit/>
          </a:bodyPr>
          <a:lstStyle/>
          <a:p>
            <a:pPr marL="0" indent="0" algn="l">
              <a:buNone/>
            </a:pPr>
            <a:r>
              <a:rPr lang="de-DE" sz="2000" b="0" i="0" dirty="0">
                <a:solidFill>
                  <a:srgbClr val="0D0D0D"/>
                </a:solidFill>
                <a:effectLst/>
                <a:highlight>
                  <a:srgbClr val="FFFFFF"/>
                </a:highlight>
                <a:latin typeface="Migrosbank Kievit" panose="02000503040000020004" pitchFamily="2" charset="0"/>
              </a:rPr>
              <a:t>Wähle, wie du deine Antwort formulieren möchtest. Das kann von einer </a:t>
            </a:r>
            <a:r>
              <a:rPr lang="de-DE" sz="2000" b="1" i="0" dirty="0">
                <a:solidFill>
                  <a:srgbClr val="4352FF"/>
                </a:solidFill>
                <a:effectLst/>
                <a:highlight>
                  <a:srgbClr val="FFFFFF"/>
                </a:highlight>
                <a:latin typeface="Migrosbank Kievit" panose="02000503040000020004" pitchFamily="2" charset="0"/>
              </a:rPr>
              <a:t>sachlichen</a:t>
            </a:r>
            <a:r>
              <a:rPr lang="de-DE" sz="2000" b="0" i="0" dirty="0">
                <a:solidFill>
                  <a:srgbClr val="0D0D0D"/>
                </a:solidFill>
                <a:effectLst/>
                <a:highlight>
                  <a:srgbClr val="FFFFFF"/>
                </a:highlight>
                <a:latin typeface="Migrosbank Kievit" panose="02000503040000020004" pitchFamily="2" charset="0"/>
              </a:rPr>
              <a:t> und </a:t>
            </a:r>
            <a:r>
              <a:rPr lang="de-DE" sz="2000" b="1" i="0" dirty="0">
                <a:solidFill>
                  <a:srgbClr val="4352FF"/>
                </a:solidFill>
                <a:effectLst/>
                <a:highlight>
                  <a:srgbClr val="FFFFFF"/>
                </a:highlight>
                <a:latin typeface="Migrosbank Kievit" panose="02000503040000020004" pitchFamily="2" charset="0"/>
              </a:rPr>
              <a:t>professionellen</a:t>
            </a:r>
            <a:r>
              <a:rPr lang="de-DE" sz="2000" b="0" i="0" dirty="0">
                <a:solidFill>
                  <a:srgbClr val="0D0D0D"/>
                </a:solidFill>
                <a:effectLst/>
                <a:highlight>
                  <a:srgbClr val="FFFFFF"/>
                </a:highlight>
                <a:latin typeface="Migrosbank Kievit" panose="02000503040000020004" pitchFamily="2" charset="0"/>
              </a:rPr>
              <a:t> bis hin zu einer </a:t>
            </a:r>
            <a:r>
              <a:rPr lang="de-DE" sz="2000" b="1" i="0" dirty="0">
                <a:solidFill>
                  <a:srgbClr val="4352FF"/>
                </a:solidFill>
                <a:effectLst/>
                <a:highlight>
                  <a:srgbClr val="FFFFFF"/>
                </a:highlight>
                <a:latin typeface="Migrosbank Kievit" panose="02000503040000020004" pitchFamily="2" charset="0"/>
              </a:rPr>
              <a:t>kreativen</a:t>
            </a:r>
            <a:r>
              <a:rPr lang="de-DE" sz="2000" b="0" i="0" dirty="0">
                <a:solidFill>
                  <a:srgbClr val="0D0D0D"/>
                </a:solidFill>
                <a:effectLst/>
                <a:highlight>
                  <a:srgbClr val="FFFFFF"/>
                </a:highlight>
                <a:latin typeface="Migrosbank Kievit" panose="02000503040000020004" pitchFamily="2" charset="0"/>
              </a:rPr>
              <a:t> und erzählerischen Ausdrucksweise reichen.</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5010134"/>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olidFill>
                  <a:srgbClr val="0D0D0D"/>
                </a:solidFill>
                <a:latin typeface="Migrosbank Kievit" panose="02000503040000020004" pitchFamily="2" charset="0"/>
              </a:rPr>
              <a:t>«Halte dich an einen </a:t>
            </a:r>
            <a:r>
              <a:rPr lang="de-CH" sz="2000" b="1" dirty="0">
                <a:solidFill>
                  <a:srgbClr val="4352FF"/>
                </a:solidFill>
                <a:latin typeface="Migrosbank Kievit" panose="02000503040000020004" pitchFamily="2" charset="0"/>
              </a:rPr>
              <a:t>sachlichen</a:t>
            </a:r>
            <a:r>
              <a:rPr lang="de-CH" sz="2000" dirty="0">
                <a:solidFill>
                  <a:srgbClr val="0D0D0D"/>
                </a:solidFill>
                <a:latin typeface="Migrosbank Kievit" panose="02000503040000020004" pitchFamily="2" charset="0"/>
              </a:rPr>
              <a:t> und klar </a:t>
            </a:r>
            <a:r>
              <a:rPr lang="de-CH" sz="2000" b="1" dirty="0">
                <a:solidFill>
                  <a:srgbClr val="4352FF"/>
                </a:solidFill>
                <a:latin typeface="Migrosbank Kievit" panose="02000503040000020004" pitchFamily="2" charset="0"/>
              </a:rPr>
              <a:t>strukturierten Stil</a:t>
            </a:r>
            <a:r>
              <a:rPr lang="de-CH" sz="2000" dirty="0">
                <a:solidFill>
                  <a:srgbClr val="0D0D0D"/>
                </a:solidFill>
                <a:latin typeface="Migrosbank Kievit" panose="02000503040000020004" pitchFamily="2" charset="0"/>
              </a:rPr>
              <a:t>. Nutze </a:t>
            </a:r>
            <a:r>
              <a:rPr lang="de-CH" sz="2000" b="1" dirty="0">
                <a:solidFill>
                  <a:srgbClr val="4352FF"/>
                </a:solidFill>
                <a:latin typeface="Migrosbank Kievit" panose="02000503040000020004" pitchFamily="2" charset="0"/>
              </a:rPr>
              <a:t>einfache Erklärungen</a:t>
            </a:r>
            <a:r>
              <a:rPr lang="de-CH" sz="2000" dirty="0">
                <a:solidFill>
                  <a:srgbClr val="0D0D0D"/>
                </a:solidFill>
                <a:latin typeface="Migrosbank Kievit" panose="02000503040000020004" pitchFamily="2" charset="0"/>
              </a:rPr>
              <a:t>, um die verschiedenen Arten von Sparplänen vorzustellen. Verwende dabei </a:t>
            </a:r>
            <a:r>
              <a:rPr lang="de-CH" sz="2000" b="1" dirty="0">
                <a:solidFill>
                  <a:srgbClr val="4352FF"/>
                </a:solidFill>
                <a:latin typeface="Migrosbank Kievit" panose="02000503040000020004" pitchFamily="2" charset="0"/>
              </a:rPr>
              <a:t>Listen</a:t>
            </a:r>
            <a:r>
              <a:rPr lang="de-CH" sz="2000" dirty="0">
                <a:solidFill>
                  <a:srgbClr val="0D0D0D"/>
                </a:solidFill>
                <a:latin typeface="Migrosbank Kievit" panose="02000503040000020004" pitchFamily="2" charset="0"/>
              </a:rPr>
              <a:t>, um Zinsen, Vorteile und Bedingungen übersichtlich darzustellen, sodass die Kunden leicht die Unterschiede erkennen können.»</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482568"/>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843070"/>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7" name="Graphic 6">
            <a:extLst>
              <a:ext uri="{FF2B5EF4-FFF2-40B4-BE49-F238E27FC236}">
                <a16:creationId xmlns:a16="http://schemas.microsoft.com/office/drawing/2014/main" id="{8829BC4B-955E-1B34-7D48-81A545FB23C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98150" y="661016"/>
            <a:ext cx="914400" cy="914400"/>
          </a:xfrm>
          <a:prstGeom prst="rect">
            <a:avLst/>
          </a:prstGeom>
        </p:spPr>
      </p:pic>
      <p:sp>
        <p:nvSpPr>
          <p:cNvPr id="8" name="Footer Placeholder 7">
            <a:extLst>
              <a:ext uri="{FF2B5EF4-FFF2-40B4-BE49-F238E27FC236}">
                <a16:creationId xmlns:a16="http://schemas.microsoft.com/office/drawing/2014/main" id="{77257FA2-0BD1-6A84-C21E-C0BD72D4402D}"/>
              </a:ext>
            </a:extLst>
          </p:cNvPr>
          <p:cNvSpPr>
            <a:spLocks noGrp="1"/>
          </p:cNvSpPr>
          <p:nvPr>
            <p:ph type="ftr" sz="quarter" idx="11"/>
          </p:nvPr>
        </p:nvSpPr>
        <p:spPr/>
        <p:txBody>
          <a:bodyPr/>
          <a:lstStyle/>
          <a:p>
            <a:r>
              <a:rPr lang="de-CH" dirty="0"/>
              <a:t>Migros Bank | April 2024</a:t>
            </a:r>
            <a:endParaRPr lang="en-CH" dirty="0"/>
          </a:p>
        </p:txBody>
      </p:sp>
      <p:sp>
        <p:nvSpPr>
          <p:cNvPr id="9" name="Slide Number Placeholder 8">
            <a:extLst>
              <a:ext uri="{FF2B5EF4-FFF2-40B4-BE49-F238E27FC236}">
                <a16:creationId xmlns:a16="http://schemas.microsoft.com/office/drawing/2014/main" id="{FAFA48EE-2F98-7D21-51C0-FF2A1ECCBA3B}"/>
              </a:ext>
            </a:extLst>
          </p:cNvPr>
          <p:cNvSpPr>
            <a:spLocks noGrp="1"/>
          </p:cNvSpPr>
          <p:nvPr>
            <p:ph type="sldNum" sz="quarter" idx="12"/>
          </p:nvPr>
        </p:nvSpPr>
        <p:spPr/>
        <p:txBody>
          <a:bodyPr/>
          <a:lstStyle/>
          <a:p>
            <a:fld id="{EC8852E4-5B18-48B8-8E58-840F482BC04A}" type="slidenum">
              <a:rPr lang="en-CH" smtClean="0"/>
              <a:t>16</a:t>
            </a:fld>
            <a:endParaRPr lang="en-CH"/>
          </a:p>
        </p:txBody>
      </p:sp>
    </p:spTree>
    <p:extLst>
      <p:ext uri="{BB962C8B-B14F-4D97-AF65-F5344CB8AC3E}">
        <p14:creationId xmlns:p14="http://schemas.microsoft.com/office/powerpoint/2010/main" val="895734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521716"/>
            <a:ext cx="11090275" cy="1515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a:solidFill>
                  <a:srgbClr val="4352FF"/>
                </a:solidFill>
                <a:latin typeface="Migrosbank Kievit" panose="02000503040000020004" pitchFamily="2" charset="0"/>
              </a:rPr>
              <a:t>T – Tone</a:t>
            </a: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76455"/>
            <a:ext cx="10845800" cy="1111251"/>
          </a:xfrm>
          <a:noFill/>
        </p:spPr>
        <p:txBody>
          <a:bodyPr>
            <a:noAutofit/>
          </a:bodyPr>
          <a:lstStyle/>
          <a:p>
            <a:pPr marL="0" indent="0" algn="l">
              <a:buNone/>
            </a:pPr>
            <a:r>
              <a:rPr lang="de-CH" sz="2000" b="0" i="0" dirty="0">
                <a:solidFill>
                  <a:srgbClr val="0D0D0D"/>
                </a:solidFill>
                <a:effectLst/>
                <a:highlight>
                  <a:srgbClr val="FFFFFF"/>
                </a:highlight>
                <a:latin typeface="Migrosbank Kievit" panose="02000503040000020004" pitchFamily="2" charset="0"/>
              </a:rPr>
              <a:t>Wähle eine </a:t>
            </a:r>
            <a:r>
              <a:rPr lang="de-CH" sz="2000" b="1" i="0" dirty="0">
                <a:solidFill>
                  <a:srgbClr val="4352FF"/>
                </a:solidFill>
                <a:effectLst/>
                <a:highlight>
                  <a:srgbClr val="FFFFFF"/>
                </a:highlight>
                <a:latin typeface="Migrosbank Kievit" panose="02000503040000020004" pitchFamily="2" charset="0"/>
              </a:rPr>
              <a:t>emotionale</a:t>
            </a:r>
            <a:r>
              <a:rPr lang="de-CH" sz="2000" b="0" i="0" dirty="0">
                <a:solidFill>
                  <a:srgbClr val="0D0D0D"/>
                </a:solidFill>
                <a:effectLst/>
                <a:highlight>
                  <a:srgbClr val="FFFFFF"/>
                </a:highlight>
                <a:latin typeface="Migrosbank Kievit" panose="02000503040000020004" pitchFamily="2" charset="0"/>
              </a:rPr>
              <a:t> oder </a:t>
            </a:r>
            <a:r>
              <a:rPr lang="de-CH" sz="2000" b="1" i="0" dirty="0">
                <a:solidFill>
                  <a:srgbClr val="4352FF"/>
                </a:solidFill>
                <a:effectLst/>
                <a:highlight>
                  <a:srgbClr val="FFFFFF"/>
                </a:highlight>
                <a:latin typeface="Migrosbank Kievit" panose="02000503040000020004" pitchFamily="2" charset="0"/>
              </a:rPr>
              <a:t>einstellungsbedingte</a:t>
            </a:r>
            <a:r>
              <a:rPr lang="de-CH" sz="2000" b="1" i="0" dirty="0">
                <a:solidFill>
                  <a:srgbClr val="0D0D0D"/>
                </a:solidFill>
                <a:effectLst/>
                <a:highlight>
                  <a:srgbClr val="FFFFFF"/>
                </a:highlight>
                <a:latin typeface="Migrosbank Kievit" panose="02000503040000020004" pitchFamily="2" charset="0"/>
              </a:rPr>
              <a:t> </a:t>
            </a:r>
            <a:r>
              <a:rPr lang="de-CH" sz="2000" b="1" i="0" dirty="0">
                <a:solidFill>
                  <a:srgbClr val="4352FF"/>
                </a:solidFill>
                <a:effectLst/>
                <a:highlight>
                  <a:srgbClr val="FFFFFF"/>
                </a:highlight>
                <a:latin typeface="Migrosbank Kievit" panose="02000503040000020004" pitchFamily="2" charset="0"/>
              </a:rPr>
              <a:t>Ausrichtung</a:t>
            </a:r>
            <a:r>
              <a:rPr lang="de-CH" sz="2000" b="1" i="0" dirty="0">
                <a:solidFill>
                  <a:srgbClr val="0D0D0D"/>
                </a:solidFill>
                <a:effectLst/>
                <a:highlight>
                  <a:srgbClr val="FFFFFF"/>
                </a:highlight>
                <a:latin typeface="Migrosbank Kievit" panose="02000503040000020004" pitchFamily="2" charset="0"/>
              </a:rPr>
              <a:t> </a:t>
            </a:r>
            <a:r>
              <a:rPr lang="de-CH" sz="2000" b="0" i="0" dirty="0">
                <a:solidFill>
                  <a:srgbClr val="0D0D0D"/>
                </a:solidFill>
                <a:effectLst/>
                <a:highlight>
                  <a:srgbClr val="FFFFFF"/>
                </a:highlight>
                <a:latin typeface="Migrosbank Kievit" panose="02000503040000020004" pitchFamily="2" charset="0"/>
              </a:rPr>
              <a:t>für deine Antwort aus. Das kann von förmlich bis locker, von enthusiastisch bis mitfühlend variieren. Die richtige Tonalität sorgt dafür, dass die Antwort die </a:t>
            </a:r>
            <a:r>
              <a:rPr lang="de-CH" sz="2000" b="1" i="0" dirty="0">
                <a:solidFill>
                  <a:srgbClr val="4352FF"/>
                </a:solidFill>
                <a:effectLst/>
                <a:highlight>
                  <a:srgbClr val="FFFFFF"/>
                </a:highlight>
                <a:latin typeface="Migrosbank Kievit" panose="02000503040000020004" pitchFamily="2" charset="0"/>
              </a:rPr>
              <a:t>gewünschte Wirkung </a:t>
            </a:r>
            <a:r>
              <a:rPr lang="de-CH" sz="2000" b="0" i="0" dirty="0">
                <a:solidFill>
                  <a:srgbClr val="0D0D0D"/>
                </a:solidFill>
                <a:effectLst/>
                <a:highlight>
                  <a:srgbClr val="FFFFFF"/>
                </a:highlight>
                <a:latin typeface="Migrosbank Kievit" panose="02000503040000020004" pitchFamily="2" charset="0"/>
              </a:rPr>
              <a:t>erzielt.</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679950"/>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olidFill>
                  <a:srgbClr val="0D0D0D"/>
                </a:solidFill>
                <a:latin typeface="Migrosbank Kievit" panose="02000503040000020004" pitchFamily="2" charset="0"/>
              </a:rPr>
              <a:t>«Wähle einen </a:t>
            </a:r>
            <a:r>
              <a:rPr lang="de-CH" sz="2000" b="1" dirty="0">
                <a:solidFill>
                  <a:srgbClr val="4352FF"/>
                </a:solidFill>
                <a:latin typeface="Migrosbank Kievit" panose="02000503040000020004" pitchFamily="2" charset="0"/>
              </a:rPr>
              <a:t>beruhigenden</a:t>
            </a:r>
            <a:r>
              <a:rPr lang="de-CH" sz="2000" dirty="0">
                <a:solidFill>
                  <a:srgbClr val="0D0D0D"/>
                </a:solidFill>
                <a:latin typeface="Migrosbank Kievit" panose="02000503040000020004" pitchFamily="2" charset="0"/>
              </a:rPr>
              <a:t> und </a:t>
            </a:r>
            <a:r>
              <a:rPr lang="de-CH" sz="2000" b="1" dirty="0">
                <a:solidFill>
                  <a:srgbClr val="4352FF"/>
                </a:solidFill>
                <a:latin typeface="Migrosbank Kievit" panose="02000503040000020004" pitchFamily="2" charset="0"/>
              </a:rPr>
              <a:t>vertrauenswürdigen Ton</a:t>
            </a:r>
            <a:r>
              <a:rPr lang="de-CH" sz="2000" dirty="0">
                <a:solidFill>
                  <a:srgbClr val="0D0D0D"/>
                </a:solidFill>
                <a:latin typeface="Migrosbank Kievit" panose="02000503040000020004" pitchFamily="2" charset="0"/>
              </a:rPr>
              <a:t>. Zeige </a:t>
            </a:r>
            <a:r>
              <a:rPr lang="de-CH" sz="2000" b="1" dirty="0">
                <a:solidFill>
                  <a:srgbClr val="4352FF"/>
                </a:solidFill>
                <a:latin typeface="Migrosbank Kievit" panose="02000503040000020004" pitchFamily="2" charset="0"/>
              </a:rPr>
              <a:t>Verständnis</a:t>
            </a:r>
            <a:r>
              <a:rPr lang="de-CH" sz="2000" dirty="0">
                <a:solidFill>
                  <a:srgbClr val="0D0D0D"/>
                </a:solidFill>
                <a:latin typeface="Migrosbank Kievit" panose="02000503040000020004" pitchFamily="2" charset="0"/>
              </a:rPr>
              <a:t> für die finanziellen Sorgen der Kunden, besonders in unsicheren Zeiten. Betone, dass die Bank als </a:t>
            </a:r>
            <a:r>
              <a:rPr lang="de-CH" sz="2000" b="1" dirty="0">
                <a:solidFill>
                  <a:srgbClr val="4352FF"/>
                </a:solidFill>
                <a:latin typeface="Migrosbank Kievit" panose="02000503040000020004" pitchFamily="2" charset="0"/>
              </a:rPr>
              <a:t>verlässlicher Partner </a:t>
            </a:r>
            <a:r>
              <a:rPr lang="de-CH" sz="2000" dirty="0">
                <a:solidFill>
                  <a:srgbClr val="0D0D0D"/>
                </a:solidFill>
                <a:latin typeface="Migrosbank Kievit" panose="02000503040000020004" pitchFamily="2" charset="0"/>
              </a:rPr>
              <a:t>zur Seite steht, um gemeinsam die beste finanzielle Strategie zu entwickeln.»</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15238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51288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9" name="Graphic 8">
            <a:extLst>
              <a:ext uri="{FF2B5EF4-FFF2-40B4-BE49-F238E27FC236}">
                <a16:creationId xmlns:a16="http://schemas.microsoft.com/office/drawing/2014/main" id="{D7FD304D-5F9B-A395-8A62-853099C969F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98150" y="583628"/>
            <a:ext cx="914400" cy="914400"/>
          </a:xfrm>
          <a:prstGeom prst="rect">
            <a:avLst/>
          </a:prstGeom>
        </p:spPr>
      </p:pic>
      <p:sp>
        <p:nvSpPr>
          <p:cNvPr id="7" name="Footer Placeholder 6">
            <a:extLst>
              <a:ext uri="{FF2B5EF4-FFF2-40B4-BE49-F238E27FC236}">
                <a16:creationId xmlns:a16="http://schemas.microsoft.com/office/drawing/2014/main" id="{801C1A55-14E8-C259-72D6-D3C6202A8D04}"/>
              </a:ext>
            </a:extLst>
          </p:cNvPr>
          <p:cNvSpPr>
            <a:spLocks noGrp="1"/>
          </p:cNvSpPr>
          <p:nvPr>
            <p:ph type="ftr" sz="quarter" idx="11"/>
          </p:nvPr>
        </p:nvSpPr>
        <p:spPr/>
        <p:txBody>
          <a:bodyPr/>
          <a:lstStyle/>
          <a:p>
            <a:r>
              <a:rPr lang="de-CH" dirty="0"/>
              <a:t>Migros Bank | April 2024</a:t>
            </a:r>
            <a:endParaRPr lang="en-CH" dirty="0"/>
          </a:p>
        </p:txBody>
      </p:sp>
      <p:sp>
        <p:nvSpPr>
          <p:cNvPr id="8" name="Slide Number Placeholder 7">
            <a:extLst>
              <a:ext uri="{FF2B5EF4-FFF2-40B4-BE49-F238E27FC236}">
                <a16:creationId xmlns:a16="http://schemas.microsoft.com/office/drawing/2014/main" id="{971878E0-28AA-5815-5739-0392F4F865FD}"/>
              </a:ext>
            </a:extLst>
          </p:cNvPr>
          <p:cNvSpPr>
            <a:spLocks noGrp="1"/>
          </p:cNvSpPr>
          <p:nvPr>
            <p:ph type="sldNum" sz="quarter" idx="12"/>
          </p:nvPr>
        </p:nvSpPr>
        <p:spPr/>
        <p:txBody>
          <a:bodyPr/>
          <a:lstStyle/>
          <a:p>
            <a:fld id="{EC8852E4-5B18-48B8-8E58-840F482BC04A}" type="slidenum">
              <a:rPr lang="en-CH" smtClean="0"/>
              <a:t>17</a:t>
            </a:fld>
            <a:endParaRPr lang="en-CH"/>
          </a:p>
        </p:txBody>
      </p:sp>
    </p:spTree>
    <p:extLst>
      <p:ext uri="{BB962C8B-B14F-4D97-AF65-F5344CB8AC3E}">
        <p14:creationId xmlns:p14="http://schemas.microsoft.com/office/powerpoint/2010/main" val="2327953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521716"/>
            <a:ext cx="11090275" cy="1515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a:solidFill>
                  <a:srgbClr val="4352FF"/>
                </a:solidFill>
                <a:latin typeface="Migrosbank Kievit" panose="02000503040000020004" pitchFamily="2" charset="0"/>
              </a:rPr>
              <a:t>A – Audience</a:t>
            </a: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76455"/>
            <a:ext cx="10845800" cy="1111251"/>
          </a:xfrm>
          <a:noFill/>
        </p:spPr>
        <p:txBody>
          <a:bodyPr>
            <a:noAutofit/>
          </a:bodyPr>
          <a:lstStyle/>
          <a:p>
            <a:pPr marL="0" indent="0" algn="l">
              <a:buNone/>
            </a:pPr>
            <a:r>
              <a:rPr lang="de-CH" sz="2000" b="0" i="0">
                <a:solidFill>
                  <a:srgbClr val="0D0D0D"/>
                </a:solidFill>
                <a:effectLst/>
                <a:highlight>
                  <a:srgbClr val="FFFFFF"/>
                </a:highlight>
                <a:latin typeface="Migrosbank Kievit" panose="02000503040000020004" pitchFamily="2" charset="0"/>
              </a:rPr>
              <a:t>Bestimme, an wen sich deine Antwort richtet. Die Anpassung des Inhalts und der Komplexität an die Zielgruppe verbessert das Verständnis und fördert die Interaktion.</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679950"/>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olidFill>
                  <a:srgbClr val="0D0D0D"/>
                </a:solidFill>
                <a:latin typeface="Migrosbank Kievit" panose="02000503040000020004" pitchFamily="2" charset="0"/>
              </a:rPr>
              <a:t>«Die </a:t>
            </a:r>
            <a:r>
              <a:rPr lang="de-CH" sz="2000" b="1" dirty="0">
                <a:solidFill>
                  <a:srgbClr val="4352FF"/>
                </a:solidFill>
                <a:latin typeface="Migrosbank Kievit" panose="02000503040000020004" pitchFamily="2" charset="0"/>
              </a:rPr>
              <a:t>Zielgruppe</a:t>
            </a:r>
            <a:r>
              <a:rPr lang="de-CH" sz="2000" dirty="0">
                <a:solidFill>
                  <a:srgbClr val="0D0D0D"/>
                </a:solidFill>
                <a:latin typeface="Migrosbank Kievit" panose="02000503040000020004" pitchFamily="2" charset="0"/>
              </a:rPr>
              <a:t> sind </a:t>
            </a:r>
            <a:r>
              <a:rPr lang="de-CH" sz="2000" b="1" dirty="0">
                <a:solidFill>
                  <a:srgbClr val="4352FF"/>
                </a:solidFill>
                <a:latin typeface="Migrosbank Kievit" panose="02000503040000020004" pitchFamily="2" charset="0"/>
              </a:rPr>
              <a:t>Bankkunden</a:t>
            </a:r>
            <a:r>
              <a:rPr lang="de-CH" sz="2000" dirty="0">
                <a:solidFill>
                  <a:srgbClr val="0D0D0D"/>
                </a:solidFill>
                <a:latin typeface="Migrosbank Kievit" panose="02000503040000020004" pitchFamily="2" charset="0"/>
              </a:rPr>
              <a:t>, die Interesse an Anlagestrategien haben, aber möglicherweise nicht tief in der Materie stecken. Sie suchen nach klaren, verständlichen und direkt anwendbaren Ratschlägen, um ihre Anlageentscheidungen zu treffen.»</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15238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51288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9" name="Graphic 8">
            <a:extLst>
              <a:ext uri="{FF2B5EF4-FFF2-40B4-BE49-F238E27FC236}">
                <a16:creationId xmlns:a16="http://schemas.microsoft.com/office/drawing/2014/main" id="{F1461926-C34C-7B36-B231-8754E50E947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98150" y="583628"/>
            <a:ext cx="914400" cy="914400"/>
          </a:xfrm>
          <a:prstGeom prst="rect">
            <a:avLst/>
          </a:prstGeom>
        </p:spPr>
      </p:pic>
      <p:sp>
        <p:nvSpPr>
          <p:cNvPr id="7" name="Footer Placeholder 6">
            <a:extLst>
              <a:ext uri="{FF2B5EF4-FFF2-40B4-BE49-F238E27FC236}">
                <a16:creationId xmlns:a16="http://schemas.microsoft.com/office/drawing/2014/main" id="{4D5E08D3-9501-A1DF-3121-22EBE5EE6DFE}"/>
              </a:ext>
            </a:extLst>
          </p:cNvPr>
          <p:cNvSpPr>
            <a:spLocks noGrp="1"/>
          </p:cNvSpPr>
          <p:nvPr>
            <p:ph type="ftr" sz="quarter" idx="11"/>
          </p:nvPr>
        </p:nvSpPr>
        <p:spPr/>
        <p:txBody>
          <a:bodyPr/>
          <a:lstStyle/>
          <a:p>
            <a:r>
              <a:rPr lang="de-CH"/>
              <a:t>Migros Bank | April 2024</a:t>
            </a:r>
            <a:endParaRPr lang="en-CH"/>
          </a:p>
        </p:txBody>
      </p:sp>
      <p:sp>
        <p:nvSpPr>
          <p:cNvPr id="8" name="Slide Number Placeholder 7">
            <a:extLst>
              <a:ext uri="{FF2B5EF4-FFF2-40B4-BE49-F238E27FC236}">
                <a16:creationId xmlns:a16="http://schemas.microsoft.com/office/drawing/2014/main" id="{98AA125E-A5AA-9CE6-F766-1B31F3D87B11}"/>
              </a:ext>
            </a:extLst>
          </p:cNvPr>
          <p:cNvSpPr>
            <a:spLocks noGrp="1"/>
          </p:cNvSpPr>
          <p:nvPr>
            <p:ph type="sldNum" sz="quarter" idx="12"/>
          </p:nvPr>
        </p:nvSpPr>
        <p:spPr/>
        <p:txBody>
          <a:bodyPr/>
          <a:lstStyle/>
          <a:p>
            <a:fld id="{EC8852E4-5B18-48B8-8E58-840F482BC04A}" type="slidenum">
              <a:rPr lang="en-CH" smtClean="0"/>
              <a:t>18</a:t>
            </a:fld>
            <a:endParaRPr lang="en-CH"/>
          </a:p>
        </p:txBody>
      </p:sp>
    </p:spTree>
    <p:extLst>
      <p:ext uri="{BB962C8B-B14F-4D97-AF65-F5344CB8AC3E}">
        <p14:creationId xmlns:p14="http://schemas.microsoft.com/office/powerpoint/2010/main" val="143102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521716"/>
            <a:ext cx="11090275" cy="1515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a:solidFill>
                  <a:srgbClr val="4352FF"/>
                </a:solidFill>
                <a:latin typeface="Migrosbank Kievit" panose="02000503040000020004" pitchFamily="2" charset="0"/>
              </a:rPr>
              <a:t>R – Response</a:t>
            </a:r>
            <a:endParaRPr lang="de-CH">
              <a:solidFill>
                <a:srgbClr val="4352FF"/>
              </a:solidFill>
              <a:latin typeface="Migrosbank Kievit" panose="02000503040000020004" pitchFamily="2" charset="0"/>
            </a:endParaRP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666750" y="2176455"/>
            <a:ext cx="10845800" cy="1111251"/>
          </a:xfrm>
          <a:noFill/>
        </p:spPr>
        <p:txBody>
          <a:bodyPr>
            <a:noAutofit/>
          </a:bodyPr>
          <a:lstStyle/>
          <a:p>
            <a:pPr marL="0" indent="0" algn="l">
              <a:buNone/>
            </a:pPr>
            <a:r>
              <a:rPr lang="de-DE" sz="1950" b="0" i="0" dirty="0">
                <a:solidFill>
                  <a:srgbClr val="0D0D0D"/>
                </a:solidFill>
                <a:effectLst/>
                <a:highlight>
                  <a:srgbClr val="FFFFFF"/>
                </a:highlight>
                <a:latin typeface="Migrosbank Kievit" panose="02000503040000020004" pitchFamily="2" charset="0"/>
              </a:rPr>
              <a:t>Lege fest, in welcher </a:t>
            </a:r>
            <a:r>
              <a:rPr lang="de-DE" sz="1950" b="1" i="0" dirty="0">
                <a:solidFill>
                  <a:srgbClr val="4352FF"/>
                </a:solidFill>
                <a:effectLst/>
                <a:highlight>
                  <a:srgbClr val="FFFFFF"/>
                </a:highlight>
                <a:latin typeface="Migrosbank Kievit" panose="02000503040000020004" pitchFamily="2" charset="0"/>
              </a:rPr>
              <a:t>Form</a:t>
            </a:r>
            <a:r>
              <a:rPr lang="de-DE" sz="1950" b="0" i="0" dirty="0">
                <a:solidFill>
                  <a:srgbClr val="0D0D0D"/>
                </a:solidFill>
                <a:effectLst/>
                <a:highlight>
                  <a:srgbClr val="FFFFFF"/>
                </a:highlight>
                <a:latin typeface="Migrosbank Kievit" panose="02000503040000020004" pitchFamily="2" charset="0"/>
              </a:rPr>
              <a:t> du deine Antwort präsentieren möchtest. Das kann von einer </a:t>
            </a:r>
            <a:r>
              <a:rPr lang="de-DE" sz="1950" b="1" i="0" dirty="0">
                <a:solidFill>
                  <a:srgbClr val="4352FF"/>
                </a:solidFill>
                <a:effectLst/>
                <a:highlight>
                  <a:srgbClr val="FFFFFF"/>
                </a:highlight>
                <a:latin typeface="Migrosbank Kievit" panose="02000503040000020004" pitchFamily="2" charset="0"/>
              </a:rPr>
              <a:t>Liste</a:t>
            </a:r>
            <a:r>
              <a:rPr lang="de-DE" sz="1950" b="0" i="0" dirty="0">
                <a:solidFill>
                  <a:srgbClr val="0D0D0D"/>
                </a:solidFill>
                <a:effectLst/>
                <a:highlight>
                  <a:srgbClr val="FFFFFF"/>
                </a:highlight>
                <a:latin typeface="Migrosbank Kievit" panose="02000503040000020004" pitchFamily="2" charset="0"/>
              </a:rPr>
              <a:t> über einen </a:t>
            </a:r>
            <a:r>
              <a:rPr lang="de-DE" sz="1950" b="1" i="0" dirty="0">
                <a:solidFill>
                  <a:srgbClr val="4352FF"/>
                </a:solidFill>
                <a:effectLst/>
                <a:highlight>
                  <a:srgbClr val="FFFFFF"/>
                </a:highlight>
                <a:latin typeface="Migrosbank Kievit" panose="02000503040000020004" pitchFamily="2" charset="0"/>
              </a:rPr>
              <a:t>ausführlichen Bericht </a:t>
            </a:r>
            <a:r>
              <a:rPr lang="de-DE" sz="1950" b="0" i="0" dirty="0">
                <a:solidFill>
                  <a:srgbClr val="0D0D0D"/>
                </a:solidFill>
                <a:effectLst/>
                <a:highlight>
                  <a:srgbClr val="FFFFFF"/>
                </a:highlight>
                <a:latin typeface="Migrosbank Kievit" panose="02000503040000020004" pitchFamily="2" charset="0"/>
              </a:rPr>
              <a:t>bis hin zu einem </a:t>
            </a:r>
            <a:r>
              <a:rPr lang="de-DE" sz="1950" b="1" i="0" dirty="0">
                <a:solidFill>
                  <a:srgbClr val="4352FF"/>
                </a:solidFill>
                <a:effectLst/>
                <a:highlight>
                  <a:srgbClr val="FFFFFF"/>
                </a:highlight>
                <a:latin typeface="Migrosbank Kievit" panose="02000503040000020004" pitchFamily="2" charset="0"/>
              </a:rPr>
              <a:t>Diagramm</a:t>
            </a:r>
            <a:r>
              <a:rPr lang="de-DE" sz="1950" b="0" i="0" dirty="0">
                <a:solidFill>
                  <a:srgbClr val="0D0D0D"/>
                </a:solidFill>
                <a:effectLst/>
                <a:highlight>
                  <a:srgbClr val="FFFFFF"/>
                </a:highlight>
                <a:latin typeface="Migrosbank Kievit" panose="02000503040000020004" pitchFamily="2" charset="0"/>
              </a:rPr>
              <a:t> oder einer </a:t>
            </a:r>
            <a:r>
              <a:rPr lang="de-DE" sz="1950" b="1" i="0" dirty="0">
                <a:solidFill>
                  <a:srgbClr val="4352FF"/>
                </a:solidFill>
                <a:effectLst/>
                <a:highlight>
                  <a:srgbClr val="FFFFFF"/>
                </a:highlight>
                <a:latin typeface="Migrosbank Kievit" panose="02000503040000020004" pitchFamily="2" charset="0"/>
              </a:rPr>
              <a:t>erzählenden Form </a:t>
            </a:r>
            <a:r>
              <a:rPr lang="de-DE" sz="1950" b="0" i="0" dirty="0">
                <a:solidFill>
                  <a:srgbClr val="0D0D0D"/>
                </a:solidFill>
                <a:effectLst/>
                <a:highlight>
                  <a:srgbClr val="FFFFFF"/>
                </a:highlight>
                <a:latin typeface="Migrosbank Kievit" panose="02000503040000020004" pitchFamily="2" charset="0"/>
              </a:rPr>
              <a:t>reichen. Die Wahl des richtigen Formats erleichtert die spätere </a:t>
            </a:r>
            <a:r>
              <a:rPr lang="de-DE" sz="1950" b="1" i="0" dirty="0">
                <a:solidFill>
                  <a:srgbClr val="4352FF"/>
                </a:solidFill>
                <a:effectLst/>
                <a:highlight>
                  <a:srgbClr val="FFFFFF"/>
                </a:highlight>
                <a:latin typeface="Migrosbank Kievit" panose="02000503040000020004" pitchFamily="2" charset="0"/>
              </a:rPr>
              <a:t>Nutzung</a:t>
            </a:r>
            <a:r>
              <a:rPr lang="de-DE" sz="1950" b="0" i="0" dirty="0">
                <a:solidFill>
                  <a:srgbClr val="0D0D0D"/>
                </a:solidFill>
                <a:effectLst/>
                <a:highlight>
                  <a:srgbClr val="FFFFFF"/>
                </a:highlight>
                <a:latin typeface="Migrosbank Kievit" panose="02000503040000020004" pitchFamily="2" charset="0"/>
              </a:rPr>
              <a:t> der Informationen, egal ob für Analysen, Präsentationen oder zur Weiterverarbeitung.</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679950"/>
            <a:ext cx="11090276" cy="1420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950" dirty="0">
                <a:solidFill>
                  <a:srgbClr val="0D0D0D"/>
                </a:solidFill>
                <a:latin typeface="Migrosbank Kievit" panose="02000503040000020004" pitchFamily="2" charset="0"/>
              </a:rPr>
              <a:t>«Gebe die Antwort </a:t>
            </a:r>
            <a:r>
              <a:rPr lang="de-CH" sz="1950" b="1" dirty="0">
                <a:solidFill>
                  <a:srgbClr val="4352FF"/>
                </a:solidFill>
                <a:latin typeface="Migrosbank Kievit" panose="02000503040000020004" pitchFamily="2" charset="0"/>
              </a:rPr>
              <a:t>übersichtlich </a:t>
            </a:r>
            <a:r>
              <a:rPr lang="de-CH" sz="1950" dirty="0">
                <a:solidFill>
                  <a:srgbClr val="0D0D0D"/>
                </a:solidFill>
                <a:latin typeface="Migrosbank Kievit" panose="02000503040000020004" pitchFamily="2" charset="0"/>
              </a:rPr>
              <a:t>in einer </a:t>
            </a:r>
            <a:r>
              <a:rPr lang="de-CH" sz="1950" b="1" dirty="0">
                <a:solidFill>
                  <a:srgbClr val="4352FF"/>
                </a:solidFill>
                <a:latin typeface="Migrosbank Kievit" panose="02000503040000020004" pitchFamily="2" charset="0"/>
              </a:rPr>
              <a:t>E-Mail</a:t>
            </a:r>
            <a:r>
              <a:rPr lang="de-CH" sz="1950" dirty="0">
                <a:solidFill>
                  <a:srgbClr val="0D0D0D"/>
                </a:solidFill>
                <a:latin typeface="Migrosbank Kievit" panose="02000503040000020004" pitchFamily="2" charset="0"/>
              </a:rPr>
              <a:t>. Beginne mit einer </a:t>
            </a:r>
            <a:r>
              <a:rPr lang="de-CH" sz="1950" b="1" dirty="0">
                <a:solidFill>
                  <a:srgbClr val="4352FF"/>
                </a:solidFill>
                <a:latin typeface="Migrosbank Kievit" panose="02000503040000020004" pitchFamily="2" charset="0"/>
              </a:rPr>
              <a:t>kurzen Einleitung</a:t>
            </a:r>
            <a:r>
              <a:rPr lang="de-CH" sz="1950" dirty="0">
                <a:solidFill>
                  <a:srgbClr val="0D0D0D"/>
                </a:solidFill>
                <a:latin typeface="Migrosbank Kievit" panose="02000503040000020004" pitchFamily="2" charset="0"/>
              </a:rPr>
              <a:t>, die die Anfrage des Kunden anerkennt. </a:t>
            </a:r>
            <a:r>
              <a:rPr lang="de-CH" sz="1950" b="1" dirty="0">
                <a:solidFill>
                  <a:srgbClr val="4352FF"/>
                </a:solidFill>
                <a:latin typeface="Migrosbank Kievit" panose="02000503040000020004" pitchFamily="2" charset="0"/>
              </a:rPr>
              <a:t>Liste</a:t>
            </a:r>
            <a:r>
              <a:rPr lang="de-CH" sz="1950" dirty="0">
                <a:solidFill>
                  <a:srgbClr val="0D0D0D"/>
                </a:solidFill>
                <a:latin typeface="Migrosbank Kievit" panose="02000503040000020004" pitchFamily="2" charset="0"/>
              </a:rPr>
              <a:t> dann die </a:t>
            </a:r>
            <a:r>
              <a:rPr lang="de-CH" sz="1950" b="1" dirty="0">
                <a:solidFill>
                  <a:srgbClr val="4352FF"/>
                </a:solidFill>
                <a:latin typeface="Migrosbank Kievit" panose="02000503040000020004" pitchFamily="2" charset="0"/>
              </a:rPr>
              <a:t>verschiedenen</a:t>
            </a:r>
            <a:r>
              <a:rPr lang="de-CH" sz="1950" b="1" dirty="0">
                <a:solidFill>
                  <a:srgbClr val="0D0D0D"/>
                </a:solidFill>
                <a:latin typeface="Migrosbank Kievit" panose="02000503040000020004" pitchFamily="2" charset="0"/>
              </a:rPr>
              <a:t> </a:t>
            </a:r>
            <a:r>
              <a:rPr lang="de-CH" sz="1950" b="1" dirty="0">
                <a:solidFill>
                  <a:srgbClr val="4352FF"/>
                </a:solidFill>
                <a:latin typeface="Migrosbank Kievit" panose="02000503040000020004" pitchFamily="2" charset="0"/>
              </a:rPr>
              <a:t>Sparpläne</a:t>
            </a:r>
            <a:r>
              <a:rPr lang="de-CH" sz="1950" b="1" dirty="0">
                <a:solidFill>
                  <a:srgbClr val="0D0D0D"/>
                </a:solidFill>
                <a:latin typeface="Migrosbank Kievit" panose="02000503040000020004" pitchFamily="2" charset="0"/>
              </a:rPr>
              <a:t> </a:t>
            </a:r>
            <a:r>
              <a:rPr lang="de-CH" sz="1950" dirty="0">
                <a:solidFill>
                  <a:srgbClr val="0D0D0D"/>
                </a:solidFill>
                <a:latin typeface="Migrosbank Kievit" panose="02000503040000020004" pitchFamily="2" charset="0"/>
              </a:rPr>
              <a:t>auf und hebe deren Zinssätze, Mindesteinlage und Zugriffsbedingungen hervor. Schliesse mit einer </a:t>
            </a:r>
            <a:r>
              <a:rPr lang="de-CH" sz="1950" b="1" dirty="0">
                <a:solidFill>
                  <a:srgbClr val="4352FF"/>
                </a:solidFill>
                <a:latin typeface="Migrosbank Kievit" panose="02000503040000020004" pitchFamily="2" charset="0"/>
              </a:rPr>
              <a:t>Empfehlung</a:t>
            </a:r>
            <a:r>
              <a:rPr lang="de-CH" sz="1950" dirty="0">
                <a:solidFill>
                  <a:srgbClr val="0D0D0D"/>
                </a:solidFill>
                <a:latin typeface="Migrosbank Kievit" panose="02000503040000020004" pitchFamily="2" charset="0"/>
              </a:rPr>
              <a:t>, die auf den speziellen Anforderungen des Kunden basiert, und biete </a:t>
            </a:r>
            <a:r>
              <a:rPr lang="de-CH" sz="1950" b="1" dirty="0">
                <a:solidFill>
                  <a:srgbClr val="4352FF"/>
                </a:solidFill>
                <a:latin typeface="Migrosbank Kievit" panose="02000503040000020004" pitchFamily="2" charset="0"/>
              </a:rPr>
              <a:t>Unterstützung</a:t>
            </a:r>
            <a:r>
              <a:rPr lang="de-CH" sz="1950" dirty="0">
                <a:solidFill>
                  <a:srgbClr val="0D0D0D"/>
                </a:solidFill>
                <a:latin typeface="Migrosbank Kievit" panose="02000503040000020004" pitchFamily="2" charset="0"/>
              </a:rPr>
              <a:t> bei </a:t>
            </a:r>
            <a:r>
              <a:rPr lang="de-CH" sz="1950" b="1" dirty="0">
                <a:solidFill>
                  <a:srgbClr val="4352FF"/>
                </a:solidFill>
                <a:latin typeface="Migrosbank Kievit" panose="02000503040000020004" pitchFamily="2" charset="0"/>
              </a:rPr>
              <a:t>Rückfragen</a:t>
            </a:r>
            <a:r>
              <a:rPr lang="de-CH" sz="1950" dirty="0">
                <a:solidFill>
                  <a:srgbClr val="0D0D0D"/>
                </a:solidFill>
                <a:latin typeface="Migrosbank Kievit" panose="02000503040000020004" pitchFamily="2" charset="0"/>
              </a:rPr>
              <a:t> an.»</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415238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351288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8" name="Picture 7" descr="A group of people in chat bubbles&#10;&#10;Description automatically generated">
            <a:extLst>
              <a:ext uri="{FF2B5EF4-FFF2-40B4-BE49-F238E27FC236}">
                <a16:creationId xmlns:a16="http://schemas.microsoft.com/office/drawing/2014/main" id="{4B9BC11D-B057-A3A2-D9E5-6A2BD44BA0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6737" y="485244"/>
            <a:ext cx="914401" cy="914401"/>
          </a:xfrm>
          <a:prstGeom prst="rect">
            <a:avLst/>
          </a:prstGeom>
        </p:spPr>
      </p:pic>
      <p:sp>
        <p:nvSpPr>
          <p:cNvPr id="7" name="Footer Placeholder 6">
            <a:extLst>
              <a:ext uri="{FF2B5EF4-FFF2-40B4-BE49-F238E27FC236}">
                <a16:creationId xmlns:a16="http://schemas.microsoft.com/office/drawing/2014/main" id="{D4092B82-8A88-973C-2D23-009309A61E49}"/>
              </a:ext>
            </a:extLst>
          </p:cNvPr>
          <p:cNvSpPr>
            <a:spLocks noGrp="1"/>
          </p:cNvSpPr>
          <p:nvPr>
            <p:ph type="ftr" sz="quarter" idx="11"/>
          </p:nvPr>
        </p:nvSpPr>
        <p:spPr/>
        <p:txBody>
          <a:bodyPr/>
          <a:lstStyle/>
          <a:p>
            <a:r>
              <a:rPr lang="de-CH"/>
              <a:t>Migros Bank | April 2024</a:t>
            </a:r>
            <a:endParaRPr lang="en-CH"/>
          </a:p>
        </p:txBody>
      </p:sp>
      <p:sp>
        <p:nvSpPr>
          <p:cNvPr id="9" name="Slide Number Placeholder 8">
            <a:extLst>
              <a:ext uri="{FF2B5EF4-FFF2-40B4-BE49-F238E27FC236}">
                <a16:creationId xmlns:a16="http://schemas.microsoft.com/office/drawing/2014/main" id="{60DDDC77-DCFF-1BBA-929D-4719E946AF27}"/>
              </a:ext>
            </a:extLst>
          </p:cNvPr>
          <p:cNvSpPr>
            <a:spLocks noGrp="1"/>
          </p:cNvSpPr>
          <p:nvPr>
            <p:ph type="sldNum" sz="quarter" idx="12"/>
          </p:nvPr>
        </p:nvSpPr>
        <p:spPr/>
        <p:txBody>
          <a:bodyPr/>
          <a:lstStyle/>
          <a:p>
            <a:fld id="{EC8852E4-5B18-48B8-8E58-840F482BC04A}" type="slidenum">
              <a:rPr lang="en-CH" smtClean="0"/>
              <a:t>19</a:t>
            </a:fld>
            <a:endParaRPr lang="en-CH"/>
          </a:p>
        </p:txBody>
      </p:sp>
    </p:spTree>
    <p:extLst>
      <p:ext uri="{BB962C8B-B14F-4D97-AF65-F5344CB8AC3E}">
        <p14:creationId xmlns:p14="http://schemas.microsoft.com/office/powerpoint/2010/main" val="44475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D58F4-8DE9-CFE7-D126-1D239ADC9CFF}"/>
              </a:ext>
            </a:extLst>
          </p:cNvPr>
          <p:cNvSpPr/>
          <p:nvPr/>
        </p:nvSpPr>
        <p:spPr>
          <a:xfrm>
            <a:off x="558866" y="2359673"/>
            <a:ext cx="6190278" cy="450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p:txBody>
          <a:bodyPr vert="horz" lIns="0" tIns="0" rIns="0" bIns="0" rtlCol="0" anchor="b" anchorCtr="0">
            <a:noAutofit/>
          </a:bodyPr>
          <a:lstStyle/>
          <a:p>
            <a:r>
              <a:rPr lang="de-CH">
                <a:solidFill>
                  <a:srgbClr val="4352FF"/>
                </a:solidFill>
              </a:rPr>
              <a:t>Agenda</a:t>
            </a:r>
            <a:endParaRPr lang="en-US">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617929" y="2422090"/>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bg1"/>
                </a:solidFill>
              </a:rPr>
              <a:t>1</a:t>
            </a:r>
            <a:endParaRPr lang="en-US">
              <a:solidFill>
                <a:schemeClr val="bg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617929" y="460775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5</a:t>
            </a:r>
            <a:endParaRPr lang="en-US">
              <a:solidFill>
                <a:schemeClr val="tx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617929" y="406133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4</a:t>
            </a:r>
            <a:endParaRPr lang="en-US">
              <a:solidFill>
                <a:schemeClr val="tx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617929" y="351492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3</a:t>
            </a:r>
            <a:endParaRPr lang="en-US">
              <a:solidFill>
                <a:schemeClr val="tx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617929" y="296850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2</a:t>
            </a:r>
            <a:endParaRPr lang="en-US">
              <a:solidFill>
                <a:schemeClr val="tx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1264412" y="2440643"/>
            <a:ext cx="6802955" cy="2559635"/>
          </a:xfrm>
        </p:spPr>
        <p:txBody>
          <a:bodyPr>
            <a:normAutofit/>
          </a:bodyPr>
          <a:lstStyle/>
          <a:p>
            <a:pPr marL="0" indent="0">
              <a:spcAft>
                <a:spcPts val="1200"/>
              </a:spcAft>
              <a:buNone/>
            </a:pPr>
            <a:r>
              <a:rPr lang="en-US" sz="2000" dirty="0">
                <a:solidFill>
                  <a:srgbClr val="4352FF"/>
                </a:solidFill>
              </a:rPr>
              <a:t>Intro und Basics des Prompt Engineering</a:t>
            </a:r>
          </a:p>
          <a:p>
            <a:pPr marL="0" indent="0">
              <a:spcAft>
                <a:spcPts val="1200"/>
              </a:spcAft>
              <a:buNone/>
            </a:pPr>
            <a:r>
              <a:rPr lang="de-CH" sz="2000" dirty="0">
                <a:solidFill>
                  <a:srgbClr val="4352FF"/>
                </a:solidFill>
              </a:rPr>
              <a:t>Vorstellung der Challenges</a:t>
            </a:r>
          </a:p>
          <a:p>
            <a:pPr marL="0" indent="0">
              <a:spcAft>
                <a:spcPts val="1200"/>
              </a:spcAft>
              <a:buNone/>
            </a:pPr>
            <a:r>
              <a:rPr lang="de-CH" sz="2000" dirty="0">
                <a:solidFill>
                  <a:srgbClr val="4352FF"/>
                </a:solidFill>
              </a:rPr>
              <a:t>Prompting Time!</a:t>
            </a:r>
          </a:p>
          <a:p>
            <a:pPr marL="0" indent="0">
              <a:spcAft>
                <a:spcPts val="1200"/>
              </a:spcAft>
              <a:buNone/>
            </a:pPr>
            <a:r>
              <a:rPr lang="de-CH" sz="2000" dirty="0">
                <a:solidFill>
                  <a:srgbClr val="4352FF"/>
                </a:solidFill>
              </a:rPr>
              <a:t>Vorstellung der Ergebnisse</a:t>
            </a:r>
          </a:p>
          <a:p>
            <a:pPr marL="0" indent="0">
              <a:spcAft>
                <a:spcPts val="1200"/>
              </a:spcAft>
              <a:buNone/>
            </a:pPr>
            <a:r>
              <a:rPr lang="de-CH" sz="2000" dirty="0">
                <a:solidFill>
                  <a:srgbClr val="4352FF"/>
                </a:solidFill>
              </a:rPr>
              <a:t>Voting &amp; Gewinner</a:t>
            </a:r>
          </a:p>
        </p:txBody>
      </p:sp>
      <p:pic>
        <p:nvPicPr>
          <p:cNvPr id="18" name="Picture 17" descr="A group of people sitting around a round table with computers&#10;&#10;Description automatically generated">
            <a:extLst>
              <a:ext uri="{FF2B5EF4-FFF2-40B4-BE49-F238E27FC236}">
                <a16:creationId xmlns:a16="http://schemas.microsoft.com/office/drawing/2014/main" id="{1E51E527-8BC4-FAC3-A4E6-F88A1412F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3143" y="0"/>
            <a:ext cx="3918857" cy="6858000"/>
          </a:xfrm>
          <a:prstGeom prst="rect">
            <a:avLst/>
          </a:prstGeom>
        </p:spPr>
      </p:pic>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bg1"/>
                </a:solidFill>
              </a:rPr>
              <a:pPr/>
              <a:t>2</a:t>
            </a:fld>
            <a:endParaRPr lang="de-CH">
              <a:solidFill>
                <a:schemeClr val="bg1"/>
              </a:solidFill>
            </a:endParaRPr>
          </a:p>
        </p:txBody>
      </p:sp>
    </p:spTree>
    <p:extLst>
      <p:ext uri="{BB962C8B-B14F-4D97-AF65-F5344CB8AC3E}">
        <p14:creationId xmlns:p14="http://schemas.microsoft.com/office/powerpoint/2010/main" val="2295118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86D8-F445-859B-EF62-C3EE7840A5AD}"/>
              </a:ext>
            </a:extLst>
          </p:cNvPr>
          <p:cNvSpPr>
            <a:spLocks noGrp="1"/>
          </p:cNvSpPr>
          <p:nvPr>
            <p:ph type="title"/>
          </p:nvPr>
        </p:nvSpPr>
        <p:spPr>
          <a:xfrm>
            <a:off x="550862" y="2987703"/>
            <a:ext cx="11090276" cy="882594"/>
          </a:xfrm>
        </p:spPr>
        <p:txBody>
          <a:bodyPr/>
          <a:lstStyle/>
          <a:p>
            <a:r>
              <a:rPr lang="en-US" dirty="0">
                <a:solidFill>
                  <a:srgbClr val="4352FF"/>
                </a:solidFill>
                <a:latin typeface="Migrosbank Kievit" panose="02000503040000020004" pitchFamily="2" charset="0"/>
              </a:rPr>
              <a:t>Prompt Patterns</a:t>
            </a:r>
            <a:endParaRPr lang="en-CH" dirty="0">
              <a:solidFill>
                <a:srgbClr val="4352FF"/>
              </a:solidFill>
              <a:latin typeface="Migrosbank Kievit" panose="02000503040000020004" pitchFamily="2" charset="0"/>
            </a:endParaRPr>
          </a:p>
        </p:txBody>
      </p:sp>
      <p:sp>
        <p:nvSpPr>
          <p:cNvPr id="3" name="Footer Placeholder 2">
            <a:extLst>
              <a:ext uri="{FF2B5EF4-FFF2-40B4-BE49-F238E27FC236}">
                <a16:creationId xmlns:a16="http://schemas.microsoft.com/office/drawing/2014/main" id="{4E43601C-46B5-6C3B-4588-E5CC2357CD08}"/>
              </a:ext>
            </a:extLst>
          </p:cNvPr>
          <p:cNvSpPr>
            <a:spLocks noGrp="1"/>
          </p:cNvSpPr>
          <p:nvPr>
            <p:ph type="ftr" sz="quarter" idx="11"/>
          </p:nvPr>
        </p:nvSpPr>
        <p:spPr/>
        <p:txBody>
          <a:bodyPr/>
          <a:lstStyle/>
          <a:p>
            <a:r>
              <a:rPr lang="de-CH"/>
              <a:t>Migros Bank | April 2024</a:t>
            </a:r>
            <a:endParaRPr lang="en-CH"/>
          </a:p>
        </p:txBody>
      </p:sp>
      <p:sp>
        <p:nvSpPr>
          <p:cNvPr id="4" name="Slide Number Placeholder 3">
            <a:extLst>
              <a:ext uri="{FF2B5EF4-FFF2-40B4-BE49-F238E27FC236}">
                <a16:creationId xmlns:a16="http://schemas.microsoft.com/office/drawing/2014/main" id="{958BD116-969F-5F57-48A9-3A3EAE4E3076}"/>
              </a:ext>
            </a:extLst>
          </p:cNvPr>
          <p:cNvSpPr>
            <a:spLocks noGrp="1"/>
          </p:cNvSpPr>
          <p:nvPr>
            <p:ph type="sldNum" sz="quarter" idx="12"/>
          </p:nvPr>
        </p:nvSpPr>
        <p:spPr/>
        <p:txBody>
          <a:bodyPr/>
          <a:lstStyle/>
          <a:p>
            <a:fld id="{EC8852E4-5B18-48B8-8E58-840F482BC04A}" type="slidenum">
              <a:rPr lang="en-CH" smtClean="0"/>
              <a:t>20</a:t>
            </a:fld>
            <a:endParaRPr lang="en-CH"/>
          </a:p>
        </p:txBody>
      </p:sp>
      <p:pic>
        <p:nvPicPr>
          <p:cNvPr id="21" name="Picture 20">
            <a:extLst>
              <a:ext uri="{FF2B5EF4-FFF2-40B4-BE49-F238E27FC236}">
                <a16:creationId xmlns:a16="http://schemas.microsoft.com/office/drawing/2014/main" id="{0FD17B80-E809-AAD8-9688-06CFA0ADA9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863" y="2727325"/>
            <a:ext cx="701675" cy="701675"/>
          </a:xfrm>
          <a:prstGeom prst="rect">
            <a:avLst/>
          </a:prstGeom>
        </p:spPr>
      </p:pic>
    </p:spTree>
    <p:extLst>
      <p:ext uri="{BB962C8B-B14F-4D97-AF65-F5344CB8AC3E}">
        <p14:creationId xmlns:p14="http://schemas.microsoft.com/office/powerpoint/2010/main" val="2244532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4047611"/>
            <a:ext cx="11090275" cy="2081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dirty="0">
                <a:solidFill>
                  <a:srgbClr val="4352FF"/>
                </a:solidFill>
                <a:latin typeface="Migrosbank Kievit" panose="02000503040000020004" pitchFamily="2" charset="0"/>
              </a:rPr>
              <a:t>Few-shot prompt</a:t>
            </a:r>
            <a:endParaRPr lang="de-CH" dirty="0">
              <a:solidFill>
                <a:srgbClr val="4352FF"/>
              </a:solidFill>
              <a:latin typeface="Migrosbank Kievit" panose="02000503040000020004" pitchFamily="2" charset="0"/>
            </a:endParaRP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550342" y="1700213"/>
            <a:ext cx="11090796" cy="1111251"/>
          </a:xfrm>
          <a:noFill/>
        </p:spPr>
        <p:txBody>
          <a:bodyPr>
            <a:noAutofit/>
          </a:bodyPr>
          <a:lstStyle/>
          <a:p>
            <a:pPr marL="0" indent="0" algn="l">
              <a:buNone/>
            </a:pPr>
            <a:r>
              <a:rPr lang="de-DE" sz="2000" b="0" i="0" dirty="0">
                <a:solidFill>
                  <a:srgbClr val="0D0D0D"/>
                </a:solidFill>
                <a:effectLst/>
                <a:highlight>
                  <a:srgbClr val="FFFFFF"/>
                </a:highlight>
                <a:latin typeface="Migrosbank Kievit" panose="02000503040000020004" pitchFamily="2" charset="0"/>
              </a:rPr>
              <a:t>Diese Methode gibt dem LLM vor der Hauptanfrage </a:t>
            </a:r>
            <a:r>
              <a:rPr lang="de-DE" sz="2000" i="0" dirty="0">
                <a:solidFill>
                  <a:srgbClr val="0D0D0D"/>
                </a:solidFill>
                <a:effectLst/>
                <a:highlight>
                  <a:srgbClr val="FFFFFF"/>
                </a:highlight>
                <a:latin typeface="Migrosbank Kievit" panose="02000503040000020004" pitchFamily="2" charset="0"/>
              </a:rPr>
              <a:t>einige</a:t>
            </a:r>
            <a:r>
              <a:rPr lang="de-DE" sz="2000" b="1" i="0" dirty="0">
                <a:solidFill>
                  <a:srgbClr val="0D0D0D"/>
                </a:solidFill>
                <a:effectLst/>
                <a:highlight>
                  <a:srgbClr val="FFFFFF"/>
                </a:highlight>
                <a:latin typeface="Migrosbank Kievit" panose="02000503040000020004" pitchFamily="2" charset="0"/>
              </a:rPr>
              <a:t> </a:t>
            </a:r>
            <a:r>
              <a:rPr lang="de-DE" sz="2000" b="1" i="0" dirty="0">
                <a:solidFill>
                  <a:srgbClr val="4352FF"/>
                </a:solidFill>
                <a:effectLst/>
                <a:highlight>
                  <a:srgbClr val="FFFFFF"/>
                </a:highlight>
                <a:latin typeface="Migrosbank Kievit" panose="02000503040000020004" pitchFamily="2" charset="0"/>
              </a:rPr>
              <a:t>Beispiele</a:t>
            </a:r>
            <a:r>
              <a:rPr lang="de-DE" sz="2000" b="0" i="0" dirty="0">
                <a:solidFill>
                  <a:srgbClr val="0D0D0D"/>
                </a:solidFill>
                <a:effectLst/>
                <a:highlight>
                  <a:srgbClr val="FFFFFF"/>
                </a:highlight>
                <a:latin typeface="Migrosbank Kievit" panose="02000503040000020004" pitchFamily="2" charset="0"/>
              </a:rPr>
              <a:t>, um den </a:t>
            </a:r>
            <a:r>
              <a:rPr lang="de-DE" sz="2000" b="1" i="0" dirty="0">
                <a:solidFill>
                  <a:srgbClr val="4352FF"/>
                </a:solidFill>
                <a:effectLst/>
                <a:highlight>
                  <a:srgbClr val="FFFFFF"/>
                </a:highlight>
                <a:latin typeface="Migrosbank Kievit" panose="02000503040000020004" pitchFamily="2" charset="0"/>
              </a:rPr>
              <a:t>Kontext</a:t>
            </a:r>
            <a:r>
              <a:rPr lang="de-DE" sz="2000" b="0" i="0" dirty="0">
                <a:solidFill>
                  <a:srgbClr val="0D0D0D"/>
                </a:solidFill>
                <a:effectLst/>
                <a:highlight>
                  <a:srgbClr val="FFFFFF"/>
                </a:highlight>
                <a:latin typeface="Migrosbank Kievit" panose="02000503040000020004" pitchFamily="2" charset="0"/>
              </a:rPr>
              <a:t> besser zu verstehen. Das verbessert oft die </a:t>
            </a:r>
            <a:r>
              <a:rPr lang="de-DE" sz="2000" b="1" i="0" dirty="0">
                <a:solidFill>
                  <a:srgbClr val="4352FF"/>
                </a:solidFill>
                <a:effectLst/>
                <a:highlight>
                  <a:srgbClr val="FFFFFF"/>
                </a:highlight>
                <a:latin typeface="Migrosbank Kievit" panose="02000503040000020004" pitchFamily="2" charset="0"/>
              </a:rPr>
              <a:t>Genauigkeit</a:t>
            </a:r>
            <a:r>
              <a:rPr lang="de-DE" sz="2000" b="0" i="0" dirty="0">
                <a:solidFill>
                  <a:srgbClr val="0D0D0D"/>
                </a:solidFill>
                <a:effectLst/>
                <a:highlight>
                  <a:srgbClr val="FFFFFF"/>
                </a:highlight>
                <a:latin typeface="Migrosbank Kievit" panose="02000503040000020004" pitchFamily="2" charset="0"/>
              </a:rPr>
              <a:t> und </a:t>
            </a:r>
            <a:r>
              <a:rPr lang="de-DE" sz="2000" b="1" i="0" dirty="0">
                <a:solidFill>
                  <a:srgbClr val="4352FF"/>
                </a:solidFill>
                <a:effectLst/>
                <a:highlight>
                  <a:srgbClr val="FFFFFF"/>
                </a:highlight>
                <a:latin typeface="Migrosbank Kievit" panose="02000503040000020004" pitchFamily="2" charset="0"/>
              </a:rPr>
              <a:t>Relevanz</a:t>
            </a:r>
            <a:r>
              <a:rPr lang="de-DE" sz="2000" b="0" i="0" dirty="0">
                <a:solidFill>
                  <a:srgbClr val="0D0D0D"/>
                </a:solidFill>
                <a:effectLst/>
                <a:highlight>
                  <a:srgbClr val="FFFFFF"/>
                </a:highlight>
                <a:latin typeface="Migrosbank Kievit" panose="02000503040000020004" pitchFamily="2" charset="0"/>
              </a:rPr>
              <a:t> der Antworten bei bestimmten Aufgaben.</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4131729"/>
            <a:ext cx="11090276" cy="2125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2000" dirty="0">
                <a:solidFill>
                  <a:srgbClr val="0D0D0D"/>
                </a:solidFill>
                <a:latin typeface="Migrosbank Kievit" panose="02000503040000020004" pitchFamily="2" charset="0"/>
              </a:rPr>
              <a:t>Hier sind bereits klassifizierte Kundenbeschwerden:</a:t>
            </a:r>
          </a:p>
          <a:p>
            <a:pPr marL="0" indent="0">
              <a:buFont typeface="Arial" panose="020B0604020202020204" pitchFamily="34" charset="0"/>
              <a:buNone/>
            </a:pPr>
            <a:r>
              <a:rPr lang="de-CH" sz="2000" i="1" dirty="0">
                <a:solidFill>
                  <a:srgbClr val="4352FF"/>
                </a:solidFill>
                <a:latin typeface="Migrosbank Kievit" panose="02000503040000020004" pitchFamily="2" charset="0"/>
              </a:rPr>
              <a:t>Das neue E-Banking ist unverständlich!  // UX Problem</a:t>
            </a:r>
          </a:p>
          <a:p>
            <a:pPr marL="0" indent="0">
              <a:buFont typeface="Arial" panose="020B0604020202020204" pitchFamily="34" charset="0"/>
              <a:buNone/>
            </a:pPr>
            <a:r>
              <a:rPr lang="de-CH" sz="2000" i="1" dirty="0">
                <a:solidFill>
                  <a:srgbClr val="4352FF"/>
                </a:solidFill>
                <a:latin typeface="Migrosbank Kievit" panose="02000503040000020004" pitchFamily="2" charset="0"/>
              </a:rPr>
              <a:t>Ich erreiche die Hotline nie! // Hotline Problem</a:t>
            </a:r>
          </a:p>
          <a:p>
            <a:pPr marL="0" indent="0">
              <a:buFont typeface="Arial" panose="020B0604020202020204" pitchFamily="34" charset="0"/>
              <a:buNone/>
            </a:pPr>
            <a:r>
              <a:rPr lang="de-CH" sz="2000" dirty="0">
                <a:solidFill>
                  <a:srgbClr val="0D0D0D"/>
                </a:solidFill>
                <a:latin typeface="Migrosbank Kievit" panose="02000503040000020004" pitchFamily="2" charset="0"/>
              </a:rPr>
              <a:t>Nun bewerte folgende Beschwerden:</a:t>
            </a:r>
          </a:p>
          <a:p>
            <a:pPr marL="0" indent="0">
              <a:buFont typeface="Arial" panose="020B0604020202020204" pitchFamily="34" charset="0"/>
              <a:buNone/>
            </a:pPr>
            <a:r>
              <a:rPr lang="de-CH" sz="2000" i="1" dirty="0">
                <a:solidFill>
                  <a:srgbClr val="4352FF"/>
                </a:solidFill>
                <a:latin typeface="Migrosbank Kievit" panose="02000503040000020004" pitchFamily="2" charset="0"/>
              </a:rPr>
              <a:t>Ich finde die Überweisungsfunktion nicht mehr. //</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3550714"/>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2936868"/>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7" name="Footer Placeholder 6">
            <a:extLst>
              <a:ext uri="{FF2B5EF4-FFF2-40B4-BE49-F238E27FC236}">
                <a16:creationId xmlns:a16="http://schemas.microsoft.com/office/drawing/2014/main" id="{D6F6DCFF-B3E5-2479-BE38-EA25713EAE91}"/>
              </a:ext>
            </a:extLst>
          </p:cNvPr>
          <p:cNvSpPr>
            <a:spLocks noGrp="1"/>
          </p:cNvSpPr>
          <p:nvPr>
            <p:ph type="ftr" sz="quarter" idx="11"/>
          </p:nvPr>
        </p:nvSpPr>
        <p:spPr/>
        <p:txBody>
          <a:bodyPr/>
          <a:lstStyle/>
          <a:p>
            <a:r>
              <a:rPr lang="de-CH"/>
              <a:t>Migros Bank | April 2024</a:t>
            </a:r>
            <a:endParaRPr lang="en-CH"/>
          </a:p>
        </p:txBody>
      </p:sp>
      <p:sp>
        <p:nvSpPr>
          <p:cNvPr id="8" name="Slide Number Placeholder 7">
            <a:extLst>
              <a:ext uri="{FF2B5EF4-FFF2-40B4-BE49-F238E27FC236}">
                <a16:creationId xmlns:a16="http://schemas.microsoft.com/office/drawing/2014/main" id="{73A30DED-D524-F238-16A0-4B9972C86868}"/>
              </a:ext>
            </a:extLst>
          </p:cNvPr>
          <p:cNvSpPr>
            <a:spLocks noGrp="1"/>
          </p:cNvSpPr>
          <p:nvPr>
            <p:ph type="sldNum" sz="quarter" idx="12"/>
          </p:nvPr>
        </p:nvSpPr>
        <p:spPr/>
        <p:txBody>
          <a:bodyPr/>
          <a:lstStyle/>
          <a:p>
            <a:fld id="{EC8852E4-5B18-48B8-8E58-840F482BC04A}" type="slidenum">
              <a:rPr lang="en-CH" smtClean="0"/>
              <a:t>21</a:t>
            </a:fld>
            <a:endParaRPr lang="en-CH"/>
          </a:p>
        </p:txBody>
      </p:sp>
    </p:spTree>
    <p:extLst>
      <p:ext uri="{BB962C8B-B14F-4D97-AF65-F5344CB8AC3E}">
        <p14:creationId xmlns:p14="http://schemas.microsoft.com/office/powerpoint/2010/main" val="3093851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A175FF-2542-013A-7D7F-491870E6FE7F}"/>
              </a:ext>
            </a:extLst>
          </p:cNvPr>
          <p:cNvSpPr/>
          <p:nvPr/>
        </p:nvSpPr>
        <p:spPr>
          <a:xfrm>
            <a:off x="550863" y="3333750"/>
            <a:ext cx="11090275" cy="2795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D7FE530-6AAF-95CD-249E-4AD47001FE6E}"/>
              </a:ext>
            </a:extLst>
          </p:cNvPr>
          <p:cNvSpPr>
            <a:spLocks noGrp="1"/>
          </p:cNvSpPr>
          <p:nvPr>
            <p:ph type="title"/>
          </p:nvPr>
        </p:nvSpPr>
        <p:spPr/>
        <p:txBody>
          <a:bodyPr/>
          <a:lstStyle/>
          <a:p>
            <a:r>
              <a:rPr lang="en-US" dirty="0">
                <a:solidFill>
                  <a:srgbClr val="4352FF"/>
                </a:solidFill>
                <a:latin typeface="Migrosbank Kievit" panose="02000503040000020004" pitchFamily="2" charset="0"/>
              </a:rPr>
              <a:t>Chain-of-Thought (</a:t>
            </a:r>
            <a:r>
              <a:rPr lang="en-US" dirty="0" err="1">
                <a:solidFill>
                  <a:srgbClr val="4352FF"/>
                </a:solidFill>
                <a:latin typeface="Migrosbank Kievit" panose="02000503040000020004" pitchFamily="2" charset="0"/>
              </a:rPr>
              <a:t>CoT</a:t>
            </a:r>
            <a:r>
              <a:rPr lang="en-US" dirty="0">
                <a:solidFill>
                  <a:srgbClr val="4352FF"/>
                </a:solidFill>
                <a:latin typeface="Migrosbank Kievit" panose="02000503040000020004" pitchFamily="2" charset="0"/>
              </a:rPr>
              <a:t>)</a:t>
            </a:r>
            <a:endParaRPr lang="de-CH" dirty="0">
              <a:solidFill>
                <a:srgbClr val="4352FF"/>
              </a:solidFill>
              <a:latin typeface="Migrosbank Kievit" panose="02000503040000020004" pitchFamily="2" charset="0"/>
            </a:endParaRPr>
          </a:p>
        </p:txBody>
      </p:sp>
      <p:sp>
        <p:nvSpPr>
          <p:cNvPr id="3" name="Content Placeholder 2">
            <a:extLst>
              <a:ext uri="{FF2B5EF4-FFF2-40B4-BE49-F238E27FC236}">
                <a16:creationId xmlns:a16="http://schemas.microsoft.com/office/drawing/2014/main" id="{B578D64D-AD61-A809-BBB7-4432B18536D0}"/>
              </a:ext>
            </a:extLst>
          </p:cNvPr>
          <p:cNvSpPr>
            <a:spLocks noGrp="1"/>
          </p:cNvSpPr>
          <p:nvPr>
            <p:ph idx="1"/>
          </p:nvPr>
        </p:nvSpPr>
        <p:spPr>
          <a:xfrm>
            <a:off x="550863" y="1577614"/>
            <a:ext cx="10961687" cy="610993"/>
          </a:xfrm>
          <a:noFill/>
        </p:spPr>
        <p:txBody>
          <a:bodyPr>
            <a:noAutofit/>
          </a:bodyPr>
          <a:lstStyle/>
          <a:p>
            <a:pPr marL="0" indent="0" algn="l">
              <a:buNone/>
            </a:pPr>
            <a:r>
              <a:rPr lang="de-DE" sz="1850" b="0" i="0" dirty="0">
                <a:solidFill>
                  <a:srgbClr val="0D0D0D"/>
                </a:solidFill>
                <a:effectLst/>
                <a:highlight>
                  <a:srgbClr val="FFFFFF"/>
                </a:highlight>
                <a:latin typeface="Migrosbank Kievit" panose="02000503040000020004" pitchFamily="2" charset="0"/>
              </a:rPr>
              <a:t>Diese Technik ermutigt das LLM, seine Gedanken </a:t>
            </a:r>
            <a:r>
              <a:rPr lang="de-DE" sz="1850" b="1" i="0" dirty="0">
                <a:solidFill>
                  <a:srgbClr val="4352FF"/>
                </a:solidFill>
                <a:effectLst/>
                <a:highlight>
                  <a:srgbClr val="FFFFFF"/>
                </a:highlight>
                <a:latin typeface="Migrosbank Kievit" panose="02000503040000020004" pitchFamily="2" charset="0"/>
              </a:rPr>
              <a:t>Schritt für Schritt</a:t>
            </a:r>
            <a:r>
              <a:rPr lang="de-DE" sz="1850" b="1" i="0" dirty="0">
                <a:solidFill>
                  <a:srgbClr val="0D0D0D"/>
                </a:solidFill>
                <a:effectLst/>
                <a:highlight>
                  <a:srgbClr val="FFFFFF"/>
                </a:highlight>
                <a:latin typeface="Migrosbank Kievit" panose="02000503040000020004" pitchFamily="2" charset="0"/>
              </a:rPr>
              <a:t> </a:t>
            </a:r>
            <a:r>
              <a:rPr lang="de-DE" sz="1850" b="0" i="0" dirty="0">
                <a:solidFill>
                  <a:srgbClr val="0D0D0D"/>
                </a:solidFill>
                <a:effectLst/>
                <a:highlight>
                  <a:srgbClr val="FFFFFF"/>
                </a:highlight>
                <a:latin typeface="Migrosbank Kievit" panose="02000503040000020004" pitchFamily="2" charset="0"/>
              </a:rPr>
              <a:t>durchzugehen und so </a:t>
            </a:r>
            <a:r>
              <a:rPr lang="de-DE" sz="1850" b="1" i="0" dirty="0">
                <a:solidFill>
                  <a:srgbClr val="4352FF"/>
                </a:solidFill>
                <a:effectLst/>
                <a:highlight>
                  <a:srgbClr val="FFFFFF"/>
                </a:highlight>
                <a:latin typeface="Migrosbank Kievit" panose="02000503040000020004" pitchFamily="2" charset="0"/>
              </a:rPr>
              <a:t>komplexe Probleme</a:t>
            </a:r>
            <a:r>
              <a:rPr lang="de-DE" sz="1850" b="0" i="0" dirty="0">
                <a:solidFill>
                  <a:srgbClr val="0D0D0D"/>
                </a:solidFill>
                <a:effectLst/>
                <a:highlight>
                  <a:srgbClr val="FFFFFF"/>
                </a:highlight>
                <a:latin typeface="Migrosbank Kievit" panose="02000503040000020004" pitchFamily="2" charset="0"/>
              </a:rPr>
              <a:t> zu lösen. Das führt zu besser nachvollziehbaren Ergebnissen und verbesserten Problemlösungsfähigkeiten.</a:t>
            </a:r>
          </a:p>
        </p:txBody>
      </p:sp>
      <p:sp>
        <p:nvSpPr>
          <p:cNvPr id="4" name="Content Placeholder 2">
            <a:extLst>
              <a:ext uri="{FF2B5EF4-FFF2-40B4-BE49-F238E27FC236}">
                <a16:creationId xmlns:a16="http://schemas.microsoft.com/office/drawing/2014/main" id="{736A4D1C-3460-9AF3-AD6D-0444A9D331FB}"/>
              </a:ext>
            </a:extLst>
          </p:cNvPr>
          <p:cNvSpPr txBox="1">
            <a:spLocks/>
          </p:cNvSpPr>
          <p:nvPr/>
        </p:nvSpPr>
        <p:spPr>
          <a:xfrm>
            <a:off x="550862" y="3390229"/>
            <a:ext cx="11088688" cy="2672526"/>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750" dirty="0">
                <a:solidFill>
                  <a:srgbClr val="0D0D0D"/>
                </a:solidFill>
                <a:latin typeface="Migrosbank Kievit" panose="02000503040000020004" pitchFamily="2" charset="0"/>
              </a:rPr>
              <a:t>Bearbeite diese Aufgabe </a:t>
            </a:r>
            <a:r>
              <a:rPr lang="de-CH" sz="1750" b="1" dirty="0">
                <a:solidFill>
                  <a:srgbClr val="4352FF"/>
                </a:solidFill>
                <a:latin typeface="Migrosbank Kievit" panose="02000503040000020004" pitchFamily="2" charset="0"/>
              </a:rPr>
              <a:t>schrittweise</a:t>
            </a:r>
            <a:r>
              <a:rPr lang="de-CH" sz="1750" dirty="0">
                <a:solidFill>
                  <a:srgbClr val="0D0D0D"/>
                </a:solidFill>
                <a:latin typeface="Migrosbank Kievit" panose="02000503040000020004" pitchFamily="2" charset="0"/>
              </a:rPr>
              <a:t>:</a:t>
            </a:r>
          </a:p>
          <a:p>
            <a:pPr marL="0" indent="0">
              <a:buFont typeface="Arial" panose="020B0604020202020204" pitchFamily="34" charset="0"/>
              <a:buNone/>
            </a:pPr>
            <a:r>
              <a:rPr lang="de-CH" sz="1750" b="1" dirty="0">
                <a:solidFill>
                  <a:srgbClr val="4352FF"/>
                </a:solidFill>
                <a:latin typeface="Migrosbank Kievit" panose="02000503040000020004" pitchFamily="2" charset="0"/>
              </a:rPr>
              <a:t>IDENTIFIKATION</a:t>
            </a:r>
            <a:r>
              <a:rPr lang="de-CH" sz="1750" dirty="0">
                <a:solidFill>
                  <a:srgbClr val="0D0D0D"/>
                </a:solidFill>
                <a:latin typeface="Migrosbank Kievit" panose="02000503040000020004" pitchFamily="2" charset="0"/>
              </a:rPr>
              <a:t>: Bestimme zuerst die Art der Anfrage (z.B. Kontoeröffnung, Kreditanfrage, Überweisungsproblem).</a:t>
            </a:r>
          </a:p>
          <a:p>
            <a:pPr marL="0" indent="0">
              <a:buFont typeface="Arial" panose="020B0604020202020204" pitchFamily="34" charset="0"/>
              <a:buNone/>
            </a:pPr>
            <a:r>
              <a:rPr lang="de-CH" sz="1750" b="1" dirty="0">
                <a:solidFill>
                  <a:srgbClr val="4352FF"/>
                </a:solidFill>
                <a:latin typeface="Migrosbank Kievit" panose="02000503040000020004" pitchFamily="2" charset="0"/>
              </a:rPr>
              <a:t>DETAILPRÜFUNG</a:t>
            </a:r>
            <a:r>
              <a:rPr lang="de-CH" sz="1750" dirty="0">
                <a:solidFill>
                  <a:srgbClr val="0D0D0D"/>
                </a:solidFill>
                <a:latin typeface="Migrosbank Kievit" panose="02000503040000020004" pitchFamily="2" charset="0"/>
              </a:rPr>
              <a:t>: Überprüfe die Details der Anfrage, wie Kontonummer, Betrag und Datum der letzten Transaktion.</a:t>
            </a:r>
          </a:p>
          <a:p>
            <a:pPr marL="0" indent="0">
              <a:buFont typeface="Arial" panose="020B0604020202020204" pitchFamily="34" charset="0"/>
              <a:buNone/>
            </a:pPr>
            <a:r>
              <a:rPr lang="de-CH" sz="1750" b="1" dirty="0">
                <a:solidFill>
                  <a:srgbClr val="4352FF"/>
                </a:solidFill>
                <a:latin typeface="Migrosbank Kievit" panose="02000503040000020004" pitchFamily="2" charset="0"/>
              </a:rPr>
              <a:t>LÖSUNGSFINDUNG</a:t>
            </a:r>
            <a:r>
              <a:rPr lang="de-CH" sz="1750" dirty="0">
                <a:solidFill>
                  <a:srgbClr val="0D0D0D"/>
                </a:solidFill>
                <a:latin typeface="Migrosbank Kievit" panose="02000503040000020004" pitchFamily="2" charset="0"/>
              </a:rPr>
              <a:t>: Basierend auf den überprüften Details, erarbeite mögliche Lösungen für das Problem.</a:t>
            </a:r>
          </a:p>
          <a:p>
            <a:pPr marL="0" indent="0">
              <a:buFont typeface="Arial" panose="020B0604020202020204" pitchFamily="34" charset="0"/>
              <a:buNone/>
            </a:pPr>
            <a:r>
              <a:rPr lang="de-CH" sz="1750" b="1" dirty="0">
                <a:solidFill>
                  <a:srgbClr val="4352FF"/>
                </a:solidFill>
                <a:latin typeface="Migrosbank Kievit" panose="02000503040000020004" pitchFamily="2" charset="0"/>
              </a:rPr>
              <a:t>RISIKOBEWERTUNG</a:t>
            </a:r>
            <a:r>
              <a:rPr lang="de-CH" sz="1750" dirty="0">
                <a:solidFill>
                  <a:srgbClr val="0D0D0D"/>
                </a:solidFill>
                <a:latin typeface="Migrosbank Kievit" panose="02000503040000020004" pitchFamily="2" charset="0"/>
              </a:rPr>
              <a:t>: Beurteile, ob es bei den vorgeschlagenen Lösungen rechtliche oder sicherheitsrelevante Bedenken gibt.</a:t>
            </a:r>
          </a:p>
          <a:p>
            <a:pPr marL="0" indent="0">
              <a:buFont typeface="Arial" panose="020B0604020202020204" pitchFamily="34" charset="0"/>
              <a:buNone/>
            </a:pPr>
            <a:r>
              <a:rPr lang="de-CH" sz="1750" b="1" dirty="0">
                <a:solidFill>
                  <a:srgbClr val="4352FF"/>
                </a:solidFill>
                <a:latin typeface="Migrosbank Kievit" panose="02000503040000020004" pitchFamily="2" charset="0"/>
              </a:rPr>
              <a:t>UMSETZUNGSEMPFEHLUNG</a:t>
            </a:r>
            <a:r>
              <a:rPr lang="de-CH" sz="1750" dirty="0">
                <a:solidFill>
                  <a:srgbClr val="0D0D0D"/>
                </a:solidFill>
                <a:latin typeface="Migrosbank Kievit" panose="02000503040000020004" pitchFamily="2" charset="0"/>
              </a:rPr>
              <a:t>: Empfehle dem Kunden eine spezifische Vorgehensweise, die auf seine individuelle Situation zugeschnitten ist, und erkläre, warum diese Lösung die geeignetste ist.</a:t>
            </a:r>
          </a:p>
        </p:txBody>
      </p:sp>
      <p:sp>
        <p:nvSpPr>
          <p:cNvPr id="6" name="TextBox 5">
            <a:extLst>
              <a:ext uri="{FF2B5EF4-FFF2-40B4-BE49-F238E27FC236}">
                <a16:creationId xmlns:a16="http://schemas.microsoft.com/office/drawing/2014/main" id="{08664ED4-1352-E212-C74D-2293601A124F}"/>
              </a:ext>
            </a:extLst>
          </p:cNvPr>
          <p:cNvSpPr txBox="1"/>
          <p:nvPr/>
        </p:nvSpPr>
        <p:spPr>
          <a:xfrm>
            <a:off x="550862" y="2873443"/>
            <a:ext cx="3316288" cy="369332"/>
          </a:xfrm>
          <a:prstGeom prst="rect">
            <a:avLst/>
          </a:prstGeom>
          <a:noFill/>
        </p:spPr>
        <p:txBody>
          <a:bodyPr wrap="square">
            <a:spAutoFit/>
          </a:bodyPr>
          <a:lstStyle/>
          <a:p>
            <a:pPr marL="0" indent="0">
              <a:buFont typeface="Arial" panose="020B0604020202020204" pitchFamily="34" charset="0"/>
              <a:buNone/>
            </a:pPr>
            <a:r>
              <a:rPr lang="de-CH" sz="1800" b="1">
                <a:solidFill>
                  <a:srgbClr val="0D0D0D"/>
                </a:solidFill>
                <a:latin typeface="Migrosbank Kievit" panose="02000503040000020004" pitchFamily="2" charset="0"/>
              </a:rPr>
              <a:t>Beispiel</a:t>
            </a:r>
          </a:p>
        </p:txBody>
      </p:sp>
      <p:sp>
        <p:nvSpPr>
          <p:cNvPr id="11" name="Arrow: Chevron 10">
            <a:extLst>
              <a:ext uri="{FF2B5EF4-FFF2-40B4-BE49-F238E27FC236}">
                <a16:creationId xmlns:a16="http://schemas.microsoft.com/office/drawing/2014/main" id="{67DDE97E-9895-04AB-31C2-824580E5EDA6}"/>
              </a:ext>
            </a:extLst>
          </p:cNvPr>
          <p:cNvSpPr/>
          <p:nvPr/>
        </p:nvSpPr>
        <p:spPr>
          <a:xfrm rot="5400000">
            <a:off x="912814" y="2311156"/>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7" name="Footer Placeholder 6">
            <a:extLst>
              <a:ext uri="{FF2B5EF4-FFF2-40B4-BE49-F238E27FC236}">
                <a16:creationId xmlns:a16="http://schemas.microsoft.com/office/drawing/2014/main" id="{A1F6186F-2F2F-DCB6-7FB6-BD9E6EA610D0}"/>
              </a:ext>
            </a:extLst>
          </p:cNvPr>
          <p:cNvSpPr>
            <a:spLocks noGrp="1"/>
          </p:cNvSpPr>
          <p:nvPr>
            <p:ph type="ftr" sz="quarter" idx="11"/>
          </p:nvPr>
        </p:nvSpPr>
        <p:spPr/>
        <p:txBody>
          <a:bodyPr/>
          <a:lstStyle/>
          <a:p>
            <a:r>
              <a:rPr lang="de-CH"/>
              <a:t>Migros Bank | April 2024</a:t>
            </a:r>
            <a:endParaRPr lang="en-CH"/>
          </a:p>
        </p:txBody>
      </p:sp>
      <p:sp>
        <p:nvSpPr>
          <p:cNvPr id="8" name="Slide Number Placeholder 7">
            <a:extLst>
              <a:ext uri="{FF2B5EF4-FFF2-40B4-BE49-F238E27FC236}">
                <a16:creationId xmlns:a16="http://schemas.microsoft.com/office/drawing/2014/main" id="{5FEC714B-D6B1-C651-D3F8-09665E757D9B}"/>
              </a:ext>
            </a:extLst>
          </p:cNvPr>
          <p:cNvSpPr>
            <a:spLocks noGrp="1"/>
          </p:cNvSpPr>
          <p:nvPr>
            <p:ph type="sldNum" sz="quarter" idx="12"/>
          </p:nvPr>
        </p:nvSpPr>
        <p:spPr/>
        <p:txBody>
          <a:bodyPr/>
          <a:lstStyle/>
          <a:p>
            <a:fld id="{EC8852E4-5B18-48B8-8E58-840F482BC04A}" type="slidenum">
              <a:rPr lang="en-CH" smtClean="0"/>
              <a:t>22</a:t>
            </a:fld>
            <a:endParaRPr lang="en-CH"/>
          </a:p>
        </p:txBody>
      </p:sp>
    </p:spTree>
    <p:extLst>
      <p:ext uri="{BB962C8B-B14F-4D97-AF65-F5344CB8AC3E}">
        <p14:creationId xmlns:p14="http://schemas.microsoft.com/office/powerpoint/2010/main" val="38726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3D71DCE-DE64-3780-BC20-ED20E6870B51}"/>
              </a:ext>
            </a:extLst>
          </p:cNvPr>
          <p:cNvSpPr/>
          <p:nvPr/>
        </p:nvSpPr>
        <p:spPr>
          <a:xfrm>
            <a:off x="2429932" y="1751013"/>
            <a:ext cx="9762067" cy="1310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a:extLst>
              <a:ext uri="{FF2B5EF4-FFF2-40B4-BE49-F238E27FC236}">
                <a16:creationId xmlns:a16="http://schemas.microsoft.com/office/drawing/2014/main" id="{492A6947-ED01-E650-0EAF-487A7059B296}"/>
              </a:ext>
            </a:extLst>
          </p:cNvPr>
          <p:cNvSpPr/>
          <p:nvPr/>
        </p:nvSpPr>
        <p:spPr>
          <a:xfrm>
            <a:off x="2734733" y="3045769"/>
            <a:ext cx="9457266" cy="3090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a:xfrm>
            <a:off x="495411" y="0"/>
            <a:ext cx="11201179" cy="882594"/>
          </a:xfrm>
        </p:spPr>
        <p:txBody>
          <a:bodyPr/>
          <a:lstStyle/>
          <a:p>
            <a:r>
              <a:rPr lang="de-CH" sz="2550" dirty="0">
                <a:solidFill>
                  <a:srgbClr val="4352FF"/>
                </a:solidFill>
              </a:rPr>
              <a:t>Weiterbildung: Wir haben ein KI Trainings-Curriculum lanciert</a:t>
            </a:r>
            <a:endParaRPr lang="en-US" sz="2550" dirty="0">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3117280" y="2037712"/>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1</a:t>
            </a:r>
            <a:endParaRPr lang="en-US" sz="1500">
              <a:solidFill>
                <a:schemeClr val="bg1"/>
              </a:solidFill>
            </a:endParaRPr>
          </a:p>
        </p:txBody>
      </p:sp>
      <p:sp>
        <p:nvSpPr>
          <p:cNvPr id="8" name="Rectangle 7">
            <a:extLst>
              <a:ext uri="{FF2B5EF4-FFF2-40B4-BE49-F238E27FC236}">
                <a16:creationId xmlns:a16="http://schemas.microsoft.com/office/drawing/2014/main" id="{3BA561C5-432C-0C8A-B0F6-F2F8FF162A93}"/>
              </a:ext>
            </a:extLst>
          </p:cNvPr>
          <p:cNvSpPr/>
          <p:nvPr/>
        </p:nvSpPr>
        <p:spPr>
          <a:xfrm>
            <a:off x="3117280" y="5404652"/>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7</a:t>
            </a:r>
            <a:endParaRPr lang="en-US" sz="1500">
              <a:solidFill>
                <a:schemeClr val="bg1"/>
              </a:solidFill>
            </a:endParaRPr>
          </a:p>
        </p:txBody>
      </p:sp>
      <p:sp>
        <p:nvSpPr>
          <p:cNvPr id="9" name="Rectangle 8">
            <a:extLst>
              <a:ext uri="{FF2B5EF4-FFF2-40B4-BE49-F238E27FC236}">
                <a16:creationId xmlns:a16="http://schemas.microsoft.com/office/drawing/2014/main" id="{8D51DCC5-93CF-76D0-8C97-AA9B3F8349DB}"/>
              </a:ext>
            </a:extLst>
          </p:cNvPr>
          <p:cNvSpPr/>
          <p:nvPr/>
        </p:nvSpPr>
        <p:spPr>
          <a:xfrm>
            <a:off x="3117280" y="4843497"/>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6</a:t>
            </a:r>
            <a:endParaRPr lang="en-US" sz="1500">
              <a:solidFill>
                <a:schemeClr val="bg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3117280" y="4282340"/>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5</a:t>
            </a:r>
            <a:endParaRPr lang="en-US" sz="1500">
              <a:solidFill>
                <a:schemeClr val="bg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3117280" y="3721183"/>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4</a:t>
            </a:r>
            <a:endParaRPr lang="en-US" sz="1500">
              <a:solidFill>
                <a:schemeClr val="bg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3117280" y="3160026"/>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3</a:t>
            </a:r>
            <a:endParaRPr lang="en-US" sz="1500">
              <a:solidFill>
                <a:schemeClr val="bg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3117280" y="2598869"/>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bg1"/>
                </a:solidFill>
              </a:rPr>
              <a:t>2</a:t>
            </a:r>
            <a:endParaRPr lang="en-US" sz="1500">
              <a:solidFill>
                <a:schemeClr val="bg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3689799" y="2106613"/>
            <a:ext cx="4432215" cy="3654729"/>
          </a:xfrm>
        </p:spPr>
        <p:txBody>
          <a:bodyPr>
            <a:noAutofit/>
          </a:bodyPr>
          <a:lstStyle/>
          <a:p>
            <a:pPr marL="0" indent="0">
              <a:spcAft>
                <a:spcPts val="1800"/>
              </a:spcAft>
              <a:buNone/>
            </a:pPr>
            <a:r>
              <a:rPr lang="de-CH" sz="1500"/>
              <a:t>Einführung in Künstliche Intelligenz</a:t>
            </a:r>
          </a:p>
          <a:p>
            <a:pPr marL="0" indent="0">
              <a:spcAft>
                <a:spcPts val="1800"/>
              </a:spcAft>
              <a:buNone/>
            </a:pPr>
            <a:r>
              <a:rPr lang="de-CH" sz="1500"/>
              <a:t>Grundlagen des Maschinellen Lernens</a:t>
            </a:r>
          </a:p>
          <a:p>
            <a:pPr marL="0" indent="0">
              <a:spcAft>
                <a:spcPts val="1800"/>
              </a:spcAft>
              <a:buNone/>
            </a:pPr>
            <a:r>
              <a:rPr lang="de-CH" sz="1500"/>
              <a:t>Deep Learning und Neuronale Netzwerke (GenAI)</a:t>
            </a:r>
          </a:p>
          <a:p>
            <a:pPr marL="0" indent="0">
              <a:spcAft>
                <a:spcPts val="1800"/>
              </a:spcAft>
              <a:buNone/>
            </a:pPr>
            <a:r>
              <a:rPr lang="de-CH" sz="1500"/>
              <a:t>KI-Ethik und Bias</a:t>
            </a:r>
          </a:p>
          <a:p>
            <a:pPr marL="0" indent="0">
              <a:spcAft>
                <a:spcPts val="1800"/>
              </a:spcAft>
              <a:buNone/>
            </a:pPr>
            <a:r>
              <a:rPr lang="de-CH" sz="1500"/>
              <a:t>KI im Banking: Datenschutz &amp; Anwendungsfälle</a:t>
            </a:r>
          </a:p>
          <a:p>
            <a:pPr marL="0" indent="0">
              <a:spcAft>
                <a:spcPts val="1800"/>
              </a:spcAft>
              <a:buNone/>
            </a:pPr>
            <a:r>
              <a:rPr lang="en-US" sz="1500"/>
              <a:t>KI-Tool-Demonstration</a:t>
            </a:r>
          </a:p>
          <a:p>
            <a:pPr marL="0" indent="0">
              <a:spcAft>
                <a:spcPts val="1800"/>
              </a:spcAft>
              <a:buNone/>
            </a:pPr>
            <a:r>
              <a:rPr lang="en-US" sz="1500"/>
              <a:t>Q&amp;A</a:t>
            </a:r>
          </a:p>
        </p:txBody>
      </p:sp>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tx1"/>
                </a:solidFill>
              </a:rPr>
              <a:pPr/>
              <a:t>23</a:t>
            </a:fld>
            <a:endParaRPr lang="de-CH">
              <a:solidFill>
                <a:schemeClr val="tx1"/>
              </a:solidFill>
            </a:endParaRPr>
          </a:p>
        </p:txBody>
      </p:sp>
      <p:sp>
        <p:nvSpPr>
          <p:cNvPr id="5" name="Rectangle 4">
            <a:extLst>
              <a:ext uri="{FF2B5EF4-FFF2-40B4-BE49-F238E27FC236}">
                <a16:creationId xmlns:a16="http://schemas.microsoft.com/office/drawing/2014/main" id="{3F078C8D-0AE1-2341-CEDE-21C6E0C5FD3F}"/>
              </a:ext>
            </a:extLst>
          </p:cNvPr>
          <p:cNvSpPr/>
          <p:nvPr/>
        </p:nvSpPr>
        <p:spPr>
          <a:xfrm>
            <a:off x="550342" y="1751013"/>
            <a:ext cx="1879591" cy="1313920"/>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b="1"/>
              <a:t>KI für Anfänger</a:t>
            </a:r>
          </a:p>
        </p:txBody>
      </p:sp>
      <p:sp>
        <p:nvSpPr>
          <p:cNvPr id="14" name="Rectangle 13">
            <a:extLst>
              <a:ext uri="{FF2B5EF4-FFF2-40B4-BE49-F238E27FC236}">
                <a16:creationId xmlns:a16="http://schemas.microsoft.com/office/drawing/2014/main" id="{B96F9533-AF81-4160-3F62-B2F2A436DBFA}"/>
              </a:ext>
            </a:extLst>
          </p:cNvPr>
          <p:cNvSpPr/>
          <p:nvPr/>
        </p:nvSpPr>
        <p:spPr>
          <a:xfrm>
            <a:off x="550342" y="3284970"/>
            <a:ext cx="1879591" cy="1313920"/>
          </a:xfrm>
          <a:prstGeom prst="rect">
            <a:avLst/>
          </a:prstGeom>
          <a:solidFill>
            <a:srgbClr val="4352FF">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tx1"/>
                </a:solidFill>
              </a:rPr>
              <a:t>KI für Fortgeschrittene</a:t>
            </a:r>
          </a:p>
        </p:txBody>
      </p:sp>
      <p:sp>
        <p:nvSpPr>
          <p:cNvPr id="15" name="Rectangle 14">
            <a:extLst>
              <a:ext uri="{FF2B5EF4-FFF2-40B4-BE49-F238E27FC236}">
                <a16:creationId xmlns:a16="http://schemas.microsoft.com/office/drawing/2014/main" id="{3C740D3A-851E-3FA9-D2CB-D72078F3BAB4}"/>
              </a:ext>
            </a:extLst>
          </p:cNvPr>
          <p:cNvSpPr/>
          <p:nvPr/>
        </p:nvSpPr>
        <p:spPr>
          <a:xfrm>
            <a:off x="550342" y="4821850"/>
            <a:ext cx="1879591" cy="1313920"/>
          </a:xfrm>
          <a:prstGeom prst="rect">
            <a:avLst/>
          </a:prstGeom>
          <a:solidFill>
            <a:srgbClr val="4352FF">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a:solidFill>
                  <a:schemeClr val="tx1"/>
                </a:solidFill>
              </a:rPr>
              <a:t>KI für Experten</a:t>
            </a:r>
          </a:p>
        </p:txBody>
      </p:sp>
      <p:sp>
        <p:nvSpPr>
          <p:cNvPr id="19" name="TextBox 18">
            <a:extLst>
              <a:ext uri="{FF2B5EF4-FFF2-40B4-BE49-F238E27FC236}">
                <a16:creationId xmlns:a16="http://schemas.microsoft.com/office/drawing/2014/main" id="{99E8DF37-98BF-645F-02D2-C44DCDF61137}"/>
              </a:ext>
            </a:extLst>
          </p:cNvPr>
          <p:cNvSpPr txBox="1"/>
          <p:nvPr/>
        </p:nvSpPr>
        <p:spPr>
          <a:xfrm>
            <a:off x="3285372" y="1443000"/>
            <a:ext cx="644407" cy="230832"/>
          </a:xfrm>
          <a:prstGeom prst="rect">
            <a:avLst/>
          </a:prstGeom>
          <a:noFill/>
        </p:spPr>
        <p:txBody>
          <a:bodyPr wrap="none" lIns="0" tIns="0" rIns="0" bIns="0" rtlCol="0">
            <a:spAutoFit/>
          </a:bodyPr>
          <a:lstStyle/>
          <a:p>
            <a:pPr algn="l"/>
            <a:r>
              <a:rPr lang="de-CH" sz="1500" b="1" dirty="0">
                <a:solidFill>
                  <a:srgbClr val="4352FF"/>
                </a:solidFill>
              </a:rPr>
              <a:t>Agenda</a:t>
            </a:r>
          </a:p>
        </p:txBody>
      </p:sp>
      <p:sp>
        <p:nvSpPr>
          <p:cNvPr id="20" name="TextBox 19">
            <a:extLst>
              <a:ext uri="{FF2B5EF4-FFF2-40B4-BE49-F238E27FC236}">
                <a16:creationId xmlns:a16="http://schemas.microsoft.com/office/drawing/2014/main" id="{09FEF962-F7B1-71AE-2E5E-B7D2BAA9E2D3}"/>
              </a:ext>
            </a:extLst>
          </p:cNvPr>
          <p:cNvSpPr txBox="1"/>
          <p:nvPr/>
        </p:nvSpPr>
        <p:spPr>
          <a:xfrm>
            <a:off x="8482013" y="1443000"/>
            <a:ext cx="1856277" cy="230832"/>
          </a:xfrm>
          <a:prstGeom prst="rect">
            <a:avLst/>
          </a:prstGeom>
          <a:noFill/>
        </p:spPr>
        <p:txBody>
          <a:bodyPr wrap="none" lIns="0" tIns="0" rIns="0" bIns="0" rtlCol="0">
            <a:spAutoFit/>
          </a:bodyPr>
          <a:lstStyle/>
          <a:p>
            <a:pPr algn="l"/>
            <a:r>
              <a:rPr lang="de-CH" sz="1500" b="1">
                <a:solidFill>
                  <a:srgbClr val="4352FF"/>
                </a:solidFill>
              </a:rPr>
              <a:t>Exemplarische Inhalte</a:t>
            </a:r>
          </a:p>
        </p:txBody>
      </p:sp>
      <p:pic>
        <p:nvPicPr>
          <p:cNvPr id="21" name="Picture 20">
            <a:extLst>
              <a:ext uri="{FF2B5EF4-FFF2-40B4-BE49-F238E27FC236}">
                <a16:creationId xmlns:a16="http://schemas.microsoft.com/office/drawing/2014/main" id="{236F06B4-44A9-1B80-D44A-44B3A39D7E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2013" y="1981705"/>
            <a:ext cx="1380197" cy="776361"/>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F5C875F-5AC4-31A1-1662-3C6FB30DD6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0488" y="1981705"/>
            <a:ext cx="1380197" cy="776361"/>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97C787F5-6A90-A3B2-05FE-95C3D35F19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82013" y="3029163"/>
            <a:ext cx="1380197" cy="77636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AE36E637-9A35-959B-91D8-A1D4A317EA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20488" y="3029163"/>
            <a:ext cx="1380197" cy="776361"/>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199CB2C9-0FC8-7DEB-1935-98C5F7A4BCD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2013" y="5124079"/>
            <a:ext cx="1380197" cy="776361"/>
          </a:xfrm>
          <a:prstGeom prst="rect">
            <a:avLst/>
          </a:prstGeom>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74F0F6FD-C420-A433-1C81-700585917F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20488" y="5124079"/>
            <a:ext cx="1380197" cy="776361"/>
          </a:xfrm>
          <a:prstGeom prst="rect">
            <a:avLst/>
          </a:prstGeom>
          <a:effectLst>
            <a:outerShdw blurRad="50800" dist="38100" dir="2700000" algn="tl" rotWithShape="0">
              <a:prstClr val="black">
                <a:alpha val="40000"/>
              </a:prstClr>
            </a:outerShdw>
          </a:effectLst>
        </p:spPr>
      </p:pic>
      <p:pic>
        <p:nvPicPr>
          <p:cNvPr id="31" name="Picture 30">
            <a:extLst>
              <a:ext uri="{FF2B5EF4-FFF2-40B4-BE49-F238E27FC236}">
                <a16:creationId xmlns:a16="http://schemas.microsoft.com/office/drawing/2014/main" id="{14D59CD6-97D3-64E7-DF49-0AE5B263956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20488" y="4076621"/>
            <a:ext cx="1380197" cy="77636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43EAE72-FE03-B28E-A230-E26BADE8F9D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82013" y="4076621"/>
            <a:ext cx="1380197" cy="7763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52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7E07-7BF9-D055-1ADA-D956C0E1EDD3}"/>
              </a:ext>
            </a:extLst>
          </p:cNvPr>
          <p:cNvSpPr>
            <a:spLocks noGrp="1"/>
          </p:cNvSpPr>
          <p:nvPr>
            <p:ph type="title"/>
          </p:nvPr>
        </p:nvSpPr>
        <p:spPr/>
        <p:txBody>
          <a:bodyPr/>
          <a:lstStyle/>
          <a:p>
            <a:r>
              <a:rPr lang="en-US">
                <a:solidFill>
                  <a:srgbClr val="4352FF"/>
                </a:solidFill>
              </a:rPr>
              <a:t>Rules of the game</a:t>
            </a:r>
            <a:endParaRPr lang="en-CH">
              <a:solidFill>
                <a:srgbClr val="4352FF"/>
              </a:solidFill>
            </a:endParaRPr>
          </a:p>
        </p:txBody>
      </p:sp>
      <p:sp>
        <p:nvSpPr>
          <p:cNvPr id="4" name="Footer Placeholder 3">
            <a:extLst>
              <a:ext uri="{FF2B5EF4-FFF2-40B4-BE49-F238E27FC236}">
                <a16:creationId xmlns:a16="http://schemas.microsoft.com/office/drawing/2014/main" id="{BB8AADD5-17A9-86ED-D339-E2BAA7E29600}"/>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C10CAC93-BB7E-6813-7FF1-CB7FFEC72382}"/>
              </a:ext>
            </a:extLst>
          </p:cNvPr>
          <p:cNvSpPr>
            <a:spLocks noGrp="1"/>
          </p:cNvSpPr>
          <p:nvPr>
            <p:ph type="sldNum" sz="quarter" idx="12"/>
          </p:nvPr>
        </p:nvSpPr>
        <p:spPr/>
        <p:txBody>
          <a:bodyPr/>
          <a:lstStyle/>
          <a:p>
            <a:fld id="{EC8852E4-5B18-48B8-8E58-840F482BC04A}" type="slidenum">
              <a:rPr lang="en-CH" smtClean="0"/>
              <a:t>24</a:t>
            </a:fld>
            <a:endParaRPr lang="en-CH"/>
          </a:p>
        </p:txBody>
      </p:sp>
      <p:grpSp>
        <p:nvGrpSpPr>
          <p:cNvPr id="22" name="Group 21">
            <a:extLst>
              <a:ext uri="{FF2B5EF4-FFF2-40B4-BE49-F238E27FC236}">
                <a16:creationId xmlns:a16="http://schemas.microsoft.com/office/drawing/2014/main" id="{690DBC7F-A607-D945-FD1E-97C0F3037D53}"/>
              </a:ext>
            </a:extLst>
          </p:cNvPr>
          <p:cNvGrpSpPr/>
          <p:nvPr/>
        </p:nvGrpSpPr>
        <p:grpSpPr>
          <a:xfrm>
            <a:off x="2749667" y="2461042"/>
            <a:ext cx="2088000" cy="1818325"/>
            <a:chOff x="529200" y="2462095"/>
            <a:chExt cx="2088000" cy="1818325"/>
          </a:xfrm>
        </p:grpSpPr>
        <p:pic>
          <p:nvPicPr>
            <p:cNvPr id="6" name="Picture 5" descr="A group of people in a circle&#10;&#10;Description automatically generated">
              <a:extLst>
                <a:ext uri="{FF2B5EF4-FFF2-40B4-BE49-F238E27FC236}">
                  <a16:creationId xmlns:a16="http://schemas.microsoft.com/office/drawing/2014/main" id="{6AACD584-E0B1-BA0B-E533-F296D83274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3569" y="2462095"/>
              <a:ext cx="1219263" cy="1219263"/>
            </a:xfrm>
            <a:prstGeom prst="rect">
              <a:avLst/>
            </a:prstGeom>
          </p:spPr>
        </p:pic>
        <p:sp>
          <p:nvSpPr>
            <p:cNvPr id="7" name="TextBox 6">
              <a:extLst>
                <a:ext uri="{FF2B5EF4-FFF2-40B4-BE49-F238E27FC236}">
                  <a16:creationId xmlns:a16="http://schemas.microsoft.com/office/drawing/2014/main" id="{AB4A6B19-C758-1CBA-10D4-E8E9AC859341}"/>
                </a:ext>
              </a:extLst>
            </p:cNvPr>
            <p:cNvSpPr txBox="1"/>
            <p:nvPr/>
          </p:nvSpPr>
          <p:spPr>
            <a:xfrm>
              <a:off x="529200" y="3871797"/>
              <a:ext cx="2088000" cy="408623"/>
            </a:xfrm>
            <a:prstGeom prst="roundRect">
              <a:avLst/>
            </a:prstGeom>
            <a:noFill/>
          </p:spPr>
          <p:txBody>
            <a:bodyPr wrap="square">
              <a:spAutoFit/>
            </a:bodyPr>
            <a:lstStyle/>
            <a:p>
              <a:pPr algn="ctr"/>
              <a:r>
                <a:rPr lang="de-CH" dirty="0">
                  <a:solidFill>
                    <a:sysClr val="windowText" lastClr="000000"/>
                  </a:solidFill>
                  <a:latin typeface="Migrosbank Kievit" panose="02000503040000020004" pitchFamily="2" charset="0"/>
                </a:rPr>
                <a:t>Gruppen bilden</a:t>
              </a:r>
            </a:p>
          </p:txBody>
        </p:sp>
      </p:grpSp>
      <p:grpSp>
        <p:nvGrpSpPr>
          <p:cNvPr id="21" name="Group 20">
            <a:extLst>
              <a:ext uri="{FF2B5EF4-FFF2-40B4-BE49-F238E27FC236}">
                <a16:creationId xmlns:a16="http://schemas.microsoft.com/office/drawing/2014/main" id="{B5B28851-872D-AE13-C993-453AB27C69AB}"/>
              </a:ext>
            </a:extLst>
          </p:cNvPr>
          <p:cNvGrpSpPr/>
          <p:nvPr/>
        </p:nvGrpSpPr>
        <p:grpSpPr>
          <a:xfrm>
            <a:off x="5240700" y="5376343"/>
            <a:ext cx="1735832" cy="838117"/>
            <a:chOff x="8878768" y="2872244"/>
            <a:chExt cx="2961444" cy="1429883"/>
          </a:xfrm>
        </p:grpSpPr>
        <p:pic>
          <p:nvPicPr>
            <p:cNvPr id="15" name="Picture 14" descr="A blue circle with a black background&#10;&#10;Description automatically generated">
              <a:extLst>
                <a:ext uri="{FF2B5EF4-FFF2-40B4-BE49-F238E27FC236}">
                  <a16:creationId xmlns:a16="http://schemas.microsoft.com/office/drawing/2014/main" id="{8FB53AC5-33E1-1B78-2DD6-9F3FD63E1E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38747" y="2872244"/>
              <a:ext cx="841486" cy="841483"/>
            </a:xfrm>
            <a:prstGeom prst="rect">
              <a:avLst/>
            </a:prstGeom>
          </p:spPr>
        </p:pic>
        <p:sp>
          <p:nvSpPr>
            <p:cNvPr id="8" name="TextBox 7">
              <a:extLst>
                <a:ext uri="{FF2B5EF4-FFF2-40B4-BE49-F238E27FC236}">
                  <a16:creationId xmlns:a16="http://schemas.microsoft.com/office/drawing/2014/main" id="{09D835E0-BB18-7975-4A8D-BB56E04130B5}"/>
                </a:ext>
              </a:extLst>
            </p:cNvPr>
            <p:cNvSpPr txBox="1"/>
            <p:nvPr/>
          </p:nvSpPr>
          <p:spPr>
            <a:xfrm>
              <a:off x="8878768" y="3779274"/>
              <a:ext cx="2961444" cy="522853"/>
            </a:xfrm>
            <a:prstGeom prst="roundRect">
              <a:avLst/>
            </a:prstGeom>
            <a:noFill/>
          </p:spPr>
          <p:txBody>
            <a:bodyPr wrap="square">
              <a:spAutoFit/>
            </a:bodyPr>
            <a:lstStyle/>
            <a:p>
              <a:pPr algn="ctr"/>
              <a:r>
                <a:rPr lang="de-CH" sz="1200" dirty="0">
                  <a:solidFill>
                    <a:sysClr val="windowText" lastClr="000000"/>
                  </a:solidFill>
                  <a:latin typeface="Migrosbank Kievit" panose="02000503040000020004" pitchFamily="2" charset="0"/>
                </a:rPr>
                <a:t>Wir machen Fotos </a:t>
              </a:r>
              <a:r>
                <a:rPr lang="de-CH" sz="1200" dirty="0">
                  <a:solidFill>
                    <a:sysClr val="windowText" lastClr="000000"/>
                  </a:solidFill>
                  <a:latin typeface="Migrosbank Kievit" panose="02000503040000020004" pitchFamily="2" charset="0"/>
                  <a:sym typeface="Wingdings" panose="05000000000000000000" pitchFamily="2" charset="2"/>
                </a:rPr>
                <a:t></a:t>
              </a:r>
              <a:endParaRPr lang="de-CH" sz="1200" dirty="0">
                <a:solidFill>
                  <a:sysClr val="windowText" lastClr="000000"/>
                </a:solidFill>
                <a:latin typeface="Migrosbank Kievit" panose="02000503040000020004" pitchFamily="2" charset="0"/>
              </a:endParaRPr>
            </a:p>
          </p:txBody>
        </p:sp>
      </p:grpSp>
      <p:grpSp>
        <p:nvGrpSpPr>
          <p:cNvPr id="13" name="Group 12">
            <a:extLst>
              <a:ext uri="{FF2B5EF4-FFF2-40B4-BE49-F238E27FC236}">
                <a16:creationId xmlns:a16="http://schemas.microsoft.com/office/drawing/2014/main" id="{F2E5D6C2-04A9-E199-0B29-4E4E779D3366}"/>
              </a:ext>
            </a:extLst>
          </p:cNvPr>
          <p:cNvGrpSpPr/>
          <p:nvPr/>
        </p:nvGrpSpPr>
        <p:grpSpPr>
          <a:xfrm>
            <a:off x="5064617" y="2519864"/>
            <a:ext cx="2088000" cy="1818271"/>
            <a:chOff x="3312572" y="2462149"/>
            <a:chExt cx="2088000" cy="1818271"/>
          </a:xfrm>
        </p:grpSpPr>
        <p:sp>
          <p:nvSpPr>
            <p:cNvPr id="10" name="TextBox 9">
              <a:extLst>
                <a:ext uri="{FF2B5EF4-FFF2-40B4-BE49-F238E27FC236}">
                  <a16:creationId xmlns:a16="http://schemas.microsoft.com/office/drawing/2014/main" id="{11C69187-8F8B-D395-1B1F-1E6B5B02F775}"/>
                </a:ext>
              </a:extLst>
            </p:cNvPr>
            <p:cNvSpPr txBox="1"/>
            <p:nvPr/>
          </p:nvSpPr>
          <p:spPr>
            <a:xfrm>
              <a:off x="3312572" y="3871797"/>
              <a:ext cx="2088000" cy="408623"/>
            </a:xfrm>
            <a:prstGeom prst="roundRect">
              <a:avLst/>
            </a:prstGeom>
            <a:noFill/>
          </p:spPr>
          <p:txBody>
            <a:bodyPr wrap="square">
              <a:spAutoFit/>
            </a:bodyPr>
            <a:lstStyle/>
            <a:p>
              <a:pPr algn="ctr"/>
              <a:r>
                <a:rPr lang="de-CH" dirty="0">
                  <a:solidFill>
                    <a:sysClr val="windowText" lastClr="000000"/>
                  </a:solidFill>
                  <a:latin typeface="Migrosbank Kievit" panose="02000503040000020004" pitchFamily="2" charset="0"/>
                </a:rPr>
                <a:t>Challenges lösen</a:t>
              </a:r>
            </a:p>
          </p:txBody>
        </p:sp>
        <p:pic>
          <p:nvPicPr>
            <p:cNvPr id="16" name="Picture 15" descr="A blue light bulb with a blue circle around it&#10;&#10;Description automatically generated">
              <a:extLst>
                <a:ext uri="{FF2B5EF4-FFF2-40B4-BE49-F238E27FC236}">
                  <a16:creationId xmlns:a16="http://schemas.microsoft.com/office/drawing/2014/main" id="{2363CE74-90C5-EF3B-F05B-39233A03AD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6968" y="2462149"/>
              <a:ext cx="1219209" cy="1219209"/>
            </a:xfrm>
            <a:prstGeom prst="rect">
              <a:avLst/>
            </a:prstGeom>
          </p:spPr>
        </p:pic>
      </p:grpSp>
      <p:grpSp>
        <p:nvGrpSpPr>
          <p:cNvPr id="14" name="Group 13">
            <a:extLst>
              <a:ext uri="{FF2B5EF4-FFF2-40B4-BE49-F238E27FC236}">
                <a16:creationId xmlns:a16="http://schemas.microsoft.com/office/drawing/2014/main" id="{7414D5EB-DA29-EC9D-A8E7-3DC639BBE10C}"/>
              </a:ext>
            </a:extLst>
          </p:cNvPr>
          <p:cNvGrpSpPr/>
          <p:nvPr/>
        </p:nvGrpSpPr>
        <p:grpSpPr>
          <a:xfrm>
            <a:off x="7379567" y="2462094"/>
            <a:ext cx="2088000" cy="1818326"/>
            <a:chOff x="6261098" y="2462094"/>
            <a:chExt cx="2088000" cy="1818326"/>
          </a:xfrm>
        </p:grpSpPr>
        <p:sp>
          <p:nvSpPr>
            <p:cNvPr id="17" name="TextBox 16">
              <a:extLst>
                <a:ext uri="{FF2B5EF4-FFF2-40B4-BE49-F238E27FC236}">
                  <a16:creationId xmlns:a16="http://schemas.microsoft.com/office/drawing/2014/main" id="{6CA0763D-DAF5-E2C9-FF62-BAA9F0BFAD01}"/>
                </a:ext>
              </a:extLst>
            </p:cNvPr>
            <p:cNvSpPr txBox="1"/>
            <p:nvPr/>
          </p:nvSpPr>
          <p:spPr>
            <a:xfrm>
              <a:off x="6261098" y="3871797"/>
              <a:ext cx="2088000" cy="408623"/>
            </a:xfrm>
            <a:prstGeom prst="roundRect">
              <a:avLst/>
            </a:prstGeom>
            <a:noFill/>
          </p:spPr>
          <p:txBody>
            <a:bodyPr wrap="square">
              <a:spAutoFit/>
            </a:bodyPr>
            <a:lstStyle/>
            <a:p>
              <a:pPr algn="ctr"/>
              <a:r>
                <a:rPr lang="de-CH" dirty="0">
                  <a:solidFill>
                    <a:sysClr val="windowText" lastClr="000000"/>
                  </a:solidFill>
                  <a:latin typeface="Migrosbank Kievit" panose="02000503040000020004" pitchFamily="2" charset="0"/>
                </a:rPr>
                <a:t>Demo-Time</a:t>
              </a:r>
            </a:p>
          </p:txBody>
        </p:sp>
        <p:pic>
          <p:nvPicPr>
            <p:cNvPr id="20" name="Picture 19" descr="A blue and black graphic&#10;&#10;Description automatically generated with medium confidence">
              <a:extLst>
                <a:ext uri="{FF2B5EF4-FFF2-40B4-BE49-F238E27FC236}">
                  <a16:creationId xmlns:a16="http://schemas.microsoft.com/office/drawing/2014/main" id="{3C31066E-862D-0E84-544B-F0AC37C1C5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5467" y="2462094"/>
              <a:ext cx="1219263" cy="1219263"/>
            </a:xfrm>
            <a:prstGeom prst="rect">
              <a:avLst/>
            </a:prstGeom>
          </p:spPr>
        </p:pic>
      </p:grpSp>
      <p:grpSp>
        <p:nvGrpSpPr>
          <p:cNvPr id="18" name="Group 17">
            <a:extLst>
              <a:ext uri="{FF2B5EF4-FFF2-40B4-BE49-F238E27FC236}">
                <a16:creationId xmlns:a16="http://schemas.microsoft.com/office/drawing/2014/main" id="{44BA2EE5-8776-225F-7937-C88A82119852}"/>
              </a:ext>
            </a:extLst>
          </p:cNvPr>
          <p:cNvGrpSpPr/>
          <p:nvPr/>
        </p:nvGrpSpPr>
        <p:grpSpPr>
          <a:xfrm>
            <a:off x="9694517" y="2461040"/>
            <a:ext cx="2088000" cy="1818327"/>
            <a:chOff x="9369379" y="2462093"/>
            <a:chExt cx="2088000" cy="1818327"/>
          </a:xfrm>
        </p:grpSpPr>
        <p:pic>
          <p:nvPicPr>
            <p:cNvPr id="23" name="Picture 22" descr="A blue trophy with a star&#10;&#10;Description automatically generated">
              <a:extLst>
                <a:ext uri="{FF2B5EF4-FFF2-40B4-BE49-F238E27FC236}">
                  <a16:creationId xmlns:a16="http://schemas.microsoft.com/office/drawing/2014/main" id="{DF5B9F8C-5BA1-B6A1-D4A7-A9C1B9053D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03748" y="2462093"/>
              <a:ext cx="1219263" cy="1219263"/>
            </a:xfrm>
            <a:prstGeom prst="rect">
              <a:avLst/>
            </a:prstGeom>
          </p:spPr>
        </p:pic>
        <p:sp>
          <p:nvSpPr>
            <p:cNvPr id="24" name="TextBox 23">
              <a:extLst>
                <a:ext uri="{FF2B5EF4-FFF2-40B4-BE49-F238E27FC236}">
                  <a16:creationId xmlns:a16="http://schemas.microsoft.com/office/drawing/2014/main" id="{5D2D27DC-3355-5220-EBE1-908DD152C261}"/>
                </a:ext>
              </a:extLst>
            </p:cNvPr>
            <p:cNvSpPr txBox="1"/>
            <p:nvPr/>
          </p:nvSpPr>
          <p:spPr>
            <a:xfrm>
              <a:off x="9369379" y="3871797"/>
              <a:ext cx="2088000" cy="408623"/>
            </a:xfrm>
            <a:prstGeom prst="roundRect">
              <a:avLst/>
            </a:prstGeom>
            <a:noFill/>
          </p:spPr>
          <p:txBody>
            <a:bodyPr wrap="square">
              <a:spAutoFit/>
            </a:bodyPr>
            <a:lstStyle/>
            <a:p>
              <a:pPr algn="ctr"/>
              <a:r>
                <a:rPr lang="de-CH" dirty="0">
                  <a:solidFill>
                    <a:sysClr val="windowText" lastClr="000000"/>
                  </a:solidFill>
                  <a:latin typeface="Migrosbank Kievit" panose="02000503040000020004" pitchFamily="2" charset="0"/>
                </a:rPr>
                <a:t>Voten &amp; gewinnen</a:t>
              </a:r>
            </a:p>
          </p:txBody>
        </p:sp>
      </p:grpSp>
      <p:grpSp>
        <p:nvGrpSpPr>
          <p:cNvPr id="19" name="Group 18">
            <a:extLst>
              <a:ext uri="{FF2B5EF4-FFF2-40B4-BE49-F238E27FC236}">
                <a16:creationId xmlns:a16="http://schemas.microsoft.com/office/drawing/2014/main" id="{BAFB1A90-0A23-8F85-4686-3349F49F376F}"/>
              </a:ext>
            </a:extLst>
          </p:cNvPr>
          <p:cNvGrpSpPr/>
          <p:nvPr/>
        </p:nvGrpSpPr>
        <p:grpSpPr>
          <a:xfrm>
            <a:off x="434717" y="2462092"/>
            <a:ext cx="2088000" cy="1818328"/>
            <a:chOff x="-2522968" y="2462092"/>
            <a:chExt cx="2088000" cy="1818328"/>
          </a:xfrm>
        </p:grpSpPr>
        <p:pic>
          <p:nvPicPr>
            <p:cNvPr id="9" name="Picture 8" descr="A blue puzzle piece with a hand and a finger&#10;&#10;Description automatically generated">
              <a:extLst>
                <a:ext uri="{FF2B5EF4-FFF2-40B4-BE49-F238E27FC236}">
                  <a16:creationId xmlns:a16="http://schemas.microsoft.com/office/drawing/2014/main" id="{E7372D7A-3DFE-1508-E656-0649F5782E6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088599" y="2462092"/>
              <a:ext cx="1219263" cy="1219263"/>
            </a:xfrm>
            <a:prstGeom prst="rect">
              <a:avLst/>
            </a:prstGeom>
          </p:spPr>
        </p:pic>
        <p:sp>
          <p:nvSpPr>
            <p:cNvPr id="11" name="TextBox 10">
              <a:extLst>
                <a:ext uri="{FF2B5EF4-FFF2-40B4-BE49-F238E27FC236}">
                  <a16:creationId xmlns:a16="http://schemas.microsoft.com/office/drawing/2014/main" id="{99875F55-E611-EF30-769F-162D4510DFAB}"/>
                </a:ext>
              </a:extLst>
            </p:cNvPr>
            <p:cNvSpPr txBox="1"/>
            <p:nvPr/>
          </p:nvSpPr>
          <p:spPr>
            <a:xfrm>
              <a:off x="-2522968" y="3871797"/>
              <a:ext cx="2088000" cy="408623"/>
            </a:xfrm>
            <a:prstGeom prst="roundRect">
              <a:avLst/>
            </a:prstGeom>
            <a:noFill/>
          </p:spPr>
          <p:txBody>
            <a:bodyPr wrap="square">
              <a:spAutoFit/>
            </a:bodyPr>
            <a:lstStyle/>
            <a:p>
              <a:pPr algn="ctr"/>
              <a:r>
                <a:rPr lang="de-CH" dirty="0">
                  <a:solidFill>
                    <a:sysClr val="windowText" lastClr="000000"/>
                  </a:solidFill>
                  <a:latin typeface="Migrosbank Kievit" panose="02000503040000020004" pitchFamily="2" charset="0"/>
                </a:rPr>
                <a:t>Challenges pitchen</a:t>
              </a:r>
            </a:p>
          </p:txBody>
        </p:sp>
      </p:grpSp>
    </p:spTree>
    <p:extLst>
      <p:ext uri="{BB962C8B-B14F-4D97-AF65-F5344CB8AC3E}">
        <p14:creationId xmlns:p14="http://schemas.microsoft.com/office/powerpoint/2010/main" val="239092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1DAC-EA93-6056-BB49-3FC0A8662A8A}"/>
              </a:ext>
            </a:extLst>
          </p:cNvPr>
          <p:cNvSpPr>
            <a:spLocks noGrp="1"/>
          </p:cNvSpPr>
          <p:nvPr>
            <p:ph type="title"/>
          </p:nvPr>
        </p:nvSpPr>
        <p:spPr/>
        <p:txBody>
          <a:bodyPr/>
          <a:lstStyle/>
          <a:p>
            <a:r>
              <a:rPr lang="en-US" dirty="0" err="1">
                <a:solidFill>
                  <a:srgbClr val="4352FF"/>
                </a:solidFill>
              </a:rPr>
              <a:t>Preise</a:t>
            </a:r>
            <a:endParaRPr lang="en-CH" dirty="0">
              <a:solidFill>
                <a:srgbClr val="4352FF"/>
              </a:solidFill>
            </a:endParaRPr>
          </a:p>
        </p:txBody>
      </p:sp>
      <p:sp>
        <p:nvSpPr>
          <p:cNvPr id="4" name="Footer Placeholder 3">
            <a:extLst>
              <a:ext uri="{FF2B5EF4-FFF2-40B4-BE49-F238E27FC236}">
                <a16:creationId xmlns:a16="http://schemas.microsoft.com/office/drawing/2014/main" id="{E15FC598-3AD1-76B3-AE40-4AF83E26FA1A}"/>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7711E02-0D92-F254-4E31-C8BB57459BB9}"/>
              </a:ext>
            </a:extLst>
          </p:cNvPr>
          <p:cNvSpPr>
            <a:spLocks noGrp="1"/>
          </p:cNvSpPr>
          <p:nvPr>
            <p:ph type="sldNum" sz="quarter" idx="12"/>
          </p:nvPr>
        </p:nvSpPr>
        <p:spPr/>
        <p:txBody>
          <a:bodyPr/>
          <a:lstStyle/>
          <a:p>
            <a:fld id="{EC8852E4-5B18-48B8-8E58-840F482BC04A}" type="slidenum">
              <a:rPr lang="en-CH" smtClean="0"/>
              <a:t>25</a:t>
            </a:fld>
            <a:endParaRPr lang="en-CH"/>
          </a:p>
        </p:txBody>
      </p:sp>
      <p:grpSp>
        <p:nvGrpSpPr>
          <p:cNvPr id="23" name="Group 22">
            <a:extLst>
              <a:ext uri="{FF2B5EF4-FFF2-40B4-BE49-F238E27FC236}">
                <a16:creationId xmlns:a16="http://schemas.microsoft.com/office/drawing/2014/main" id="{B695C227-4CF1-4E61-A6ED-FC211EEA88B3}"/>
              </a:ext>
            </a:extLst>
          </p:cNvPr>
          <p:cNvGrpSpPr/>
          <p:nvPr/>
        </p:nvGrpSpPr>
        <p:grpSpPr>
          <a:xfrm>
            <a:off x="2542497" y="2692045"/>
            <a:ext cx="6798997" cy="2021818"/>
            <a:chOff x="1758950" y="3581400"/>
            <a:chExt cx="6591300" cy="1960056"/>
          </a:xfrm>
        </p:grpSpPr>
        <p:sp>
          <p:nvSpPr>
            <p:cNvPr id="39" name="Trapezoid 38">
              <a:extLst>
                <a:ext uri="{FF2B5EF4-FFF2-40B4-BE49-F238E27FC236}">
                  <a16:creationId xmlns:a16="http://schemas.microsoft.com/office/drawing/2014/main" id="{005151EF-BFBB-451A-83D4-2184925161E6}"/>
                </a:ext>
              </a:extLst>
            </p:cNvPr>
            <p:cNvSpPr/>
            <p:nvPr/>
          </p:nvSpPr>
          <p:spPr>
            <a:xfrm>
              <a:off x="1758950" y="40316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0" name="Trapezoid 39">
              <a:extLst>
                <a:ext uri="{FF2B5EF4-FFF2-40B4-BE49-F238E27FC236}">
                  <a16:creationId xmlns:a16="http://schemas.microsoft.com/office/drawing/2014/main" id="{9A440BD2-4549-4134-9675-FE5BDA7F0D0E}"/>
                </a:ext>
              </a:extLst>
            </p:cNvPr>
            <p:cNvSpPr/>
            <p:nvPr/>
          </p:nvSpPr>
          <p:spPr>
            <a:xfrm>
              <a:off x="5162550" y="42602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1" name="Rectangle 40">
              <a:extLst>
                <a:ext uri="{FF2B5EF4-FFF2-40B4-BE49-F238E27FC236}">
                  <a16:creationId xmlns:a16="http://schemas.microsoft.com/office/drawing/2014/main" id="{897DC72C-3DCA-4AE6-8A43-32B5654A2D4F}"/>
                </a:ext>
              </a:extLst>
            </p:cNvPr>
            <p:cNvSpPr/>
            <p:nvPr/>
          </p:nvSpPr>
          <p:spPr>
            <a:xfrm>
              <a:off x="1758950" y="4311091"/>
              <a:ext cx="2360880" cy="10991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50" b="1">
                  <a:solidFill>
                    <a:srgbClr val="4352FF"/>
                  </a:solidFill>
                </a:rPr>
                <a:t>2</a:t>
              </a:r>
            </a:p>
          </p:txBody>
        </p:sp>
        <p:sp>
          <p:nvSpPr>
            <p:cNvPr id="42" name="Rectangle 41">
              <a:extLst>
                <a:ext uri="{FF2B5EF4-FFF2-40B4-BE49-F238E27FC236}">
                  <a16:creationId xmlns:a16="http://schemas.microsoft.com/office/drawing/2014/main" id="{E758AC74-66E4-46EC-9515-A0AE281BE47F}"/>
                </a:ext>
              </a:extLst>
            </p:cNvPr>
            <p:cNvSpPr/>
            <p:nvPr/>
          </p:nvSpPr>
          <p:spPr>
            <a:xfrm>
              <a:off x="5989370" y="4539691"/>
              <a:ext cx="2360880" cy="8705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a:solidFill>
                    <a:srgbClr val="4352FF"/>
                  </a:solidFill>
                </a:rPr>
                <a:t>3</a:t>
              </a:r>
            </a:p>
          </p:txBody>
        </p:sp>
        <p:sp>
          <p:nvSpPr>
            <p:cNvPr id="43" name="Trapezoid 42">
              <a:extLst>
                <a:ext uri="{FF2B5EF4-FFF2-40B4-BE49-F238E27FC236}">
                  <a16:creationId xmlns:a16="http://schemas.microsoft.com/office/drawing/2014/main" id="{677F7194-561E-4819-976C-75E5CC2EC31E}"/>
                </a:ext>
              </a:extLst>
            </p:cNvPr>
            <p:cNvSpPr/>
            <p:nvPr/>
          </p:nvSpPr>
          <p:spPr>
            <a:xfrm>
              <a:off x="4013200" y="3581400"/>
              <a:ext cx="2165350" cy="127000"/>
            </a:xfrm>
            <a:prstGeom prst="trapezoid">
              <a:avLst>
                <a:gd name="adj" fmla="val 1286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4" name="Right Triangle 43">
              <a:extLst>
                <a:ext uri="{FF2B5EF4-FFF2-40B4-BE49-F238E27FC236}">
                  <a16:creationId xmlns:a16="http://schemas.microsoft.com/office/drawing/2014/main" id="{E7B654A8-A251-4A3F-85B4-15FBBBBE31A4}"/>
                </a:ext>
              </a:extLst>
            </p:cNvPr>
            <p:cNvSpPr/>
            <p:nvPr/>
          </p:nvSpPr>
          <p:spPr>
            <a:xfrm flipH="1">
              <a:off x="3879850" y="4311091"/>
              <a:ext cx="133350" cy="1099109"/>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5" name="Rectangle 44">
              <a:extLst>
                <a:ext uri="{FF2B5EF4-FFF2-40B4-BE49-F238E27FC236}">
                  <a16:creationId xmlns:a16="http://schemas.microsoft.com/office/drawing/2014/main" id="{997503D0-77C5-4351-9CE1-77EA258A9B7B}"/>
                </a:ext>
              </a:extLst>
            </p:cNvPr>
            <p:cNvSpPr/>
            <p:nvPr/>
          </p:nvSpPr>
          <p:spPr>
            <a:xfrm>
              <a:off x="4013200" y="3708400"/>
              <a:ext cx="2165350" cy="1833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6600" b="1">
                  <a:solidFill>
                    <a:srgbClr val="4352FF"/>
                  </a:solidFill>
                </a:rPr>
                <a:t>1</a:t>
              </a:r>
            </a:p>
          </p:txBody>
        </p:sp>
      </p:grpSp>
      <p:grpSp>
        <p:nvGrpSpPr>
          <p:cNvPr id="24" name="Graphic 5" descr="Medal">
            <a:extLst>
              <a:ext uri="{FF2B5EF4-FFF2-40B4-BE49-F238E27FC236}">
                <a16:creationId xmlns:a16="http://schemas.microsoft.com/office/drawing/2014/main" id="{FBCCA11E-24BF-467F-B6E3-6A16B939EECB}"/>
              </a:ext>
            </a:extLst>
          </p:cNvPr>
          <p:cNvGrpSpPr/>
          <p:nvPr/>
        </p:nvGrpSpPr>
        <p:grpSpPr>
          <a:xfrm>
            <a:off x="3448108" y="2462432"/>
            <a:ext cx="642488" cy="884405"/>
            <a:chOff x="3807559" y="2520601"/>
            <a:chExt cx="622861" cy="857387"/>
          </a:xfrm>
          <a:solidFill>
            <a:srgbClr val="000000"/>
          </a:solidFill>
        </p:grpSpPr>
        <p:sp>
          <p:nvSpPr>
            <p:cNvPr id="34" name="Freeform: Shape 33">
              <a:extLst>
                <a:ext uri="{FF2B5EF4-FFF2-40B4-BE49-F238E27FC236}">
                  <a16:creationId xmlns:a16="http://schemas.microsoft.com/office/drawing/2014/main" id="{D9DC10FE-4D78-4297-92DF-5A898BEDEF8D}"/>
                </a:ext>
              </a:extLst>
            </p:cNvPr>
            <p:cNvSpPr/>
            <p:nvPr/>
          </p:nvSpPr>
          <p:spPr>
            <a:xfrm>
              <a:off x="3989727" y="30082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bg2">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 name="Freeform: Shape 34">
              <a:extLst>
                <a:ext uri="{FF2B5EF4-FFF2-40B4-BE49-F238E27FC236}">
                  <a16:creationId xmlns:a16="http://schemas.microsoft.com/office/drawing/2014/main" id="{49DE1AA3-3AAA-413C-AB55-6E2C0BFD4E7E}"/>
                </a:ext>
              </a:extLst>
            </p:cNvPr>
            <p:cNvSpPr/>
            <p:nvPr/>
          </p:nvSpPr>
          <p:spPr>
            <a:xfrm>
              <a:off x="3878463" y="28980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 name="Freeform: Shape 35">
              <a:extLst>
                <a:ext uri="{FF2B5EF4-FFF2-40B4-BE49-F238E27FC236}">
                  <a16:creationId xmlns:a16="http://schemas.microsoft.com/office/drawing/2014/main" id="{E62E24E9-6D9C-48C1-BC9D-F59AA6F0D87B}"/>
                </a:ext>
              </a:extLst>
            </p:cNvPr>
            <p:cNvSpPr/>
            <p:nvPr/>
          </p:nvSpPr>
          <p:spPr>
            <a:xfrm>
              <a:off x="4177349" y="25206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 name="Freeform: Shape 36">
              <a:extLst>
                <a:ext uri="{FF2B5EF4-FFF2-40B4-BE49-F238E27FC236}">
                  <a16:creationId xmlns:a16="http://schemas.microsoft.com/office/drawing/2014/main" id="{7DDC5B17-BF25-4BCA-96AC-E319FDA81825}"/>
                </a:ext>
              </a:extLst>
            </p:cNvPr>
            <p:cNvSpPr/>
            <p:nvPr/>
          </p:nvSpPr>
          <p:spPr>
            <a:xfrm>
              <a:off x="3807559" y="25206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8" name="Freeform: Shape 37">
              <a:extLst>
                <a:ext uri="{FF2B5EF4-FFF2-40B4-BE49-F238E27FC236}">
                  <a16:creationId xmlns:a16="http://schemas.microsoft.com/office/drawing/2014/main" id="{50B25DE8-BF9D-458C-B229-63831D5B94B2}"/>
                </a:ext>
              </a:extLst>
            </p:cNvPr>
            <p:cNvSpPr/>
            <p:nvPr/>
          </p:nvSpPr>
          <p:spPr>
            <a:xfrm>
              <a:off x="3954820" y="25216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5" name="Graphic 14" descr="Medal">
            <a:extLst>
              <a:ext uri="{FF2B5EF4-FFF2-40B4-BE49-F238E27FC236}">
                <a16:creationId xmlns:a16="http://schemas.microsoft.com/office/drawing/2014/main" id="{B4DAB2F1-17A6-48FE-B0FE-20806F7CE85C}"/>
              </a:ext>
            </a:extLst>
          </p:cNvPr>
          <p:cNvGrpSpPr/>
          <p:nvPr/>
        </p:nvGrpSpPr>
        <p:grpSpPr>
          <a:xfrm>
            <a:off x="7802613" y="2698235"/>
            <a:ext cx="642488" cy="884405"/>
            <a:chOff x="7798064" y="2749201"/>
            <a:chExt cx="622861" cy="857387"/>
          </a:xfrm>
          <a:solidFill>
            <a:srgbClr val="000000"/>
          </a:solidFill>
        </p:grpSpPr>
        <p:sp>
          <p:nvSpPr>
            <p:cNvPr id="29" name="Freeform: Shape 28">
              <a:extLst>
                <a:ext uri="{FF2B5EF4-FFF2-40B4-BE49-F238E27FC236}">
                  <a16:creationId xmlns:a16="http://schemas.microsoft.com/office/drawing/2014/main" id="{A498627D-7706-46BD-AE76-2149CE076102}"/>
                </a:ext>
              </a:extLst>
            </p:cNvPr>
            <p:cNvSpPr/>
            <p:nvPr/>
          </p:nvSpPr>
          <p:spPr>
            <a:xfrm>
              <a:off x="7980232" y="32368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accent2"/>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0" name="Freeform: Shape 29">
              <a:extLst>
                <a:ext uri="{FF2B5EF4-FFF2-40B4-BE49-F238E27FC236}">
                  <a16:creationId xmlns:a16="http://schemas.microsoft.com/office/drawing/2014/main" id="{1597DAED-2ADB-414C-AFFF-C71B07686187}"/>
                </a:ext>
              </a:extLst>
            </p:cNvPr>
            <p:cNvSpPr/>
            <p:nvPr/>
          </p:nvSpPr>
          <p:spPr>
            <a:xfrm>
              <a:off x="7868968" y="31266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1" name="Freeform: Shape 30">
              <a:extLst>
                <a:ext uri="{FF2B5EF4-FFF2-40B4-BE49-F238E27FC236}">
                  <a16:creationId xmlns:a16="http://schemas.microsoft.com/office/drawing/2014/main" id="{90C30CCA-A2EC-49CB-81B0-242147D30E8F}"/>
                </a:ext>
              </a:extLst>
            </p:cNvPr>
            <p:cNvSpPr/>
            <p:nvPr/>
          </p:nvSpPr>
          <p:spPr>
            <a:xfrm>
              <a:off x="8167854" y="27492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Shape 31">
              <a:extLst>
                <a:ext uri="{FF2B5EF4-FFF2-40B4-BE49-F238E27FC236}">
                  <a16:creationId xmlns:a16="http://schemas.microsoft.com/office/drawing/2014/main" id="{9DF2D2A5-2959-48B5-918F-E9B2A44A62ED}"/>
                </a:ext>
              </a:extLst>
            </p:cNvPr>
            <p:cNvSpPr/>
            <p:nvPr/>
          </p:nvSpPr>
          <p:spPr>
            <a:xfrm>
              <a:off x="7798064" y="27492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 name="Freeform: Shape 32">
              <a:extLst>
                <a:ext uri="{FF2B5EF4-FFF2-40B4-BE49-F238E27FC236}">
                  <a16:creationId xmlns:a16="http://schemas.microsoft.com/office/drawing/2014/main" id="{438387CA-AB29-4433-A7A1-62F54BC4BBB1}"/>
                </a:ext>
              </a:extLst>
            </p:cNvPr>
            <p:cNvSpPr/>
            <p:nvPr/>
          </p:nvSpPr>
          <p:spPr>
            <a:xfrm>
              <a:off x="7945325" y="27502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6" name="Group 25">
            <a:extLst>
              <a:ext uri="{FF2B5EF4-FFF2-40B4-BE49-F238E27FC236}">
                <a16:creationId xmlns:a16="http://schemas.microsoft.com/office/drawing/2014/main" id="{3B6D9E1E-8D1C-4516-8372-5733B6A12229}"/>
              </a:ext>
            </a:extLst>
          </p:cNvPr>
          <p:cNvGrpSpPr/>
          <p:nvPr/>
        </p:nvGrpSpPr>
        <p:grpSpPr>
          <a:xfrm>
            <a:off x="5469090" y="1700213"/>
            <a:ext cx="945811" cy="1066066"/>
            <a:chOff x="5637540" y="1781668"/>
            <a:chExt cx="916919" cy="1033500"/>
          </a:xfrm>
        </p:grpSpPr>
        <p:sp>
          <p:nvSpPr>
            <p:cNvPr id="27" name="Graphic 16" descr="Trophy">
              <a:extLst>
                <a:ext uri="{FF2B5EF4-FFF2-40B4-BE49-F238E27FC236}">
                  <a16:creationId xmlns:a16="http://schemas.microsoft.com/office/drawing/2014/main" id="{90414058-12C4-417F-A196-1DEB10D9ABD9}"/>
                </a:ext>
              </a:extLst>
            </p:cNvPr>
            <p:cNvSpPr/>
            <p:nvPr/>
          </p:nvSpPr>
          <p:spPr>
            <a:xfrm>
              <a:off x="5637540" y="1781668"/>
              <a:ext cx="916919" cy="1033499"/>
            </a:xfrm>
            <a:custGeom>
              <a:avLst/>
              <a:gdLst>
                <a:gd name="connsiteX0" fmla="*/ 784621 w 916919"/>
                <a:gd name="connsiteY0" fmla="*/ 497756 h 1033499"/>
                <a:gd name="connsiteX1" fmla="*/ 601237 w 916919"/>
                <a:gd name="connsiteY1" fmla="*/ 585519 h 1033499"/>
                <a:gd name="connsiteX2" fmla="*/ 679831 w 916919"/>
                <a:gd name="connsiteY2" fmla="*/ 505616 h 1033499"/>
                <a:gd name="connsiteX3" fmla="*/ 709958 w 916919"/>
                <a:gd name="connsiteY3" fmla="*/ 466319 h 1033499"/>
                <a:gd name="connsiteX4" fmla="*/ 745325 w 916919"/>
                <a:gd name="connsiteY4" fmla="*/ 341880 h 1033499"/>
                <a:gd name="connsiteX5" fmla="*/ 745325 w 916919"/>
                <a:gd name="connsiteY5" fmla="*/ 171595 h 1033499"/>
                <a:gd name="connsiteX6" fmla="*/ 837017 w 916919"/>
                <a:gd name="connsiteY6" fmla="*/ 171595 h 1033499"/>
                <a:gd name="connsiteX7" fmla="*/ 837017 w 916919"/>
                <a:gd name="connsiteY7" fmla="*/ 370698 h 1033499"/>
                <a:gd name="connsiteX8" fmla="*/ 784621 w 916919"/>
                <a:gd name="connsiteY8" fmla="*/ 497756 h 1033499"/>
                <a:gd name="connsiteX9" fmla="*/ 133608 w 916919"/>
                <a:gd name="connsiteY9" fmla="*/ 497756 h 1033499"/>
                <a:gd name="connsiteX10" fmla="*/ 78593 w 916919"/>
                <a:gd name="connsiteY10" fmla="*/ 370698 h 1033499"/>
                <a:gd name="connsiteX11" fmla="*/ 78593 w 916919"/>
                <a:gd name="connsiteY11" fmla="*/ 170285 h 1033499"/>
                <a:gd name="connsiteX12" fmla="*/ 170285 w 916919"/>
                <a:gd name="connsiteY12" fmla="*/ 170285 h 1033499"/>
                <a:gd name="connsiteX13" fmla="*/ 170285 w 916919"/>
                <a:gd name="connsiteY13" fmla="*/ 340570 h 1033499"/>
                <a:gd name="connsiteX14" fmla="*/ 205652 w 916919"/>
                <a:gd name="connsiteY14" fmla="*/ 465009 h 1033499"/>
                <a:gd name="connsiteX15" fmla="*/ 235779 w 916919"/>
                <a:gd name="connsiteY15" fmla="*/ 504306 h 1033499"/>
                <a:gd name="connsiteX16" fmla="*/ 314373 w 916919"/>
                <a:gd name="connsiteY16" fmla="*/ 584209 h 1033499"/>
                <a:gd name="connsiteX17" fmla="*/ 133608 w 916919"/>
                <a:gd name="connsiteY17" fmla="*/ 497756 h 1033499"/>
                <a:gd name="connsiteX18" fmla="*/ 916920 w 916919"/>
                <a:gd name="connsiteY18" fmla="*/ 366768 h 1033499"/>
                <a:gd name="connsiteX19" fmla="*/ 916920 w 916919"/>
                <a:gd name="connsiteY19" fmla="*/ 91692 h 1033499"/>
                <a:gd name="connsiteX20" fmla="*/ 746635 w 916919"/>
                <a:gd name="connsiteY20" fmla="*/ 91692 h 1033499"/>
                <a:gd name="connsiteX21" fmla="*/ 746635 w 916919"/>
                <a:gd name="connsiteY21" fmla="*/ 0 h 1033499"/>
                <a:gd name="connsiteX22" fmla="*/ 458460 w 916919"/>
                <a:gd name="connsiteY22" fmla="*/ 0 h 1033499"/>
                <a:gd name="connsiteX23" fmla="*/ 170285 w 916919"/>
                <a:gd name="connsiteY23" fmla="*/ 0 h 1033499"/>
                <a:gd name="connsiteX24" fmla="*/ 170285 w 916919"/>
                <a:gd name="connsiteY24" fmla="*/ 91692 h 1033499"/>
                <a:gd name="connsiteX25" fmla="*/ 0 w 916919"/>
                <a:gd name="connsiteY25" fmla="*/ 91692 h 1033499"/>
                <a:gd name="connsiteX26" fmla="*/ 0 w 916919"/>
                <a:gd name="connsiteY26" fmla="*/ 365458 h 1033499"/>
                <a:gd name="connsiteX27" fmla="*/ 74663 w 916919"/>
                <a:gd name="connsiteY27" fmla="*/ 548842 h 1033499"/>
                <a:gd name="connsiteX28" fmla="*/ 387726 w 916919"/>
                <a:gd name="connsiteY28" fmla="*/ 666732 h 1033499"/>
                <a:gd name="connsiteX29" fmla="*/ 406064 w 916919"/>
                <a:gd name="connsiteY29" fmla="*/ 732226 h 1033499"/>
                <a:gd name="connsiteX30" fmla="*/ 406064 w 916919"/>
                <a:gd name="connsiteY30" fmla="*/ 902511 h 1033499"/>
                <a:gd name="connsiteX31" fmla="*/ 340570 w 916919"/>
                <a:gd name="connsiteY31" fmla="*/ 902511 h 1033499"/>
                <a:gd name="connsiteX32" fmla="*/ 288175 w 916919"/>
                <a:gd name="connsiteY32" fmla="*/ 954907 h 1033499"/>
                <a:gd name="connsiteX33" fmla="*/ 222681 w 916919"/>
                <a:gd name="connsiteY33" fmla="*/ 954907 h 1033499"/>
                <a:gd name="connsiteX34" fmla="*/ 170285 w 916919"/>
                <a:gd name="connsiteY34" fmla="*/ 1007302 h 1033499"/>
                <a:gd name="connsiteX35" fmla="*/ 170285 w 916919"/>
                <a:gd name="connsiteY35" fmla="*/ 1033500 h 1033499"/>
                <a:gd name="connsiteX36" fmla="*/ 746635 w 916919"/>
                <a:gd name="connsiteY36" fmla="*/ 1033500 h 1033499"/>
                <a:gd name="connsiteX37" fmla="*/ 746635 w 916919"/>
                <a:gd name="connsiteY37" fmla="*/ 1007302 h 1033499"/>
                <a:gd name="connsiteX38" fmla="*/ 694239 w 916919"/>
                <a:gd name="connsiteY38" fmla="*/ 954907 h 1033499"/>
                <a:gd name="connsiteX39" fmla="*/ 628745 w 916919"/>
                <a:gd name="connsiteY39" fmla="*/ 954907 h 1033499"/>
                <a:gd name="connsiteX40" fmla="*/ 576350 w 916919"/>
                <a:gd name="connsiteY40" fmla="*/ 902511 h 1033499"/>
                <a:gd name="connsiteX41" fmla="*/ 510855 w 916919"/>
                <a:gd name="connsiteY41" fmla="*/ 902511 h 1033499"/>
                <a:gd name="connsiteX42" fmla="*/ 510855 w 916919"/>
                <a:gd name="connsiteY42" fmla="*/ 733536 h 1033499"/>
                <a:gd name="connsiteX43" fmla="*/ 529194 w 916919"/>
                <a:gd name="connsiteY43" fmla="*/ 668042 h 1033499"/>
                <a:gd name="connsiteX44" fmla="*/ 842256 w 916919"/>
                <a:gd name="connsiteY44" fmla="*/ 550152 h 1033499"/>
                <a:gd name="connsiteX45" fmla="*/ 916920 w 916919"/>
                <a:gd name="connsiteY45" fmla="*/ 366768 h 103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6919" h="1033499">
                  <a:moveTo>
                    <a:pt x="784621" y="497756"/>
                  </a:moveTo>
                  <a:cubicBezTo>
                    <a:pt x="738775" y="544912"/>
                    <a:pt x="695549" y="575040"/>
                    <a:pt x="601237" y="585519"/>
                  </a:cubicBezTo>
                  <a:cubicBezTo>
                    <a:pt x="626125" y="560631"/>
                    <a:pt x="654943" y="535743"/>
                    <a:pt x="679831" y="505616"/>
                  </a:cubicBezTo>
                  <a:cubicBezTo>
                    <a:pt x="690310" y="493827"/>
                    <a:pt x="709958" y="467629"/>
                    <a:pt x="709958" y="466319"/>
                  </a:cubicBezTo>
                  <a:cubicBezTo>
                    <a:pt x="732226" y="429642"/>
                    <a:pt x="745325" y="387726"/>
                    <a:pt x="745325" y="341880"/>
                  </a:cubicBezTo>
                  <a:lnTo>
                    <a:pt x="745325" y="171595"/>
                  </a:lnTo>
                  <a:lnTo>
                    <a:pt x="837017" y="171595"/>
                  </a:lnTo>
                  <a:lnTo>
                    <a:pt x="837017" y="370698"/>
                  </a:lnTo>
                  <a:cubicBezTo>
                    <a:pt x="838327" y="373317"/>
                    <a:pt x="840946" y="438812"/>
                    <a:pt x="784621" y="497756"/>
                  </a:cubicBezTo>
                  <a:close/>
                  <a:moveTo>
                    <a:pt x="133608" y="497756"/>
                  </a:moveTo>
                  <a:cubicBezTo>
                    <a:pt x="75973" y="438812"/>
                    <a:pt x="78593" y="373317"/>
                    <a:pt x="78593" y="370698"/>
                  </a:cubicBezTo>
                  <a:lnTo>
                    <a:pt x="78593" y="170285"/>
                  </a:lnTo>
                  <a:lnTo>
                    <a:pt x="170285" y="170285"/>
                  </a:lnTo>
                  <a:lnTo>
                    <a:pt x="170285" y="340570"/>
                  </a:lnTo>
                  <a:cubicBezTo>
                    <a:pt x="170285" y="386416"/>
                    <a:pt x="183384" y="428333"/>
                    <a:pt x="205652" y="465009"/>
                  </a:cubicBezTo>
                  <a:cubicBezTo>
                    <a:pt x="205652" y="466319"/>
                    <a:pt x="225300" y="493827"/>
                    <a:pt x="235779" y="504306"/>
                  </a:cubicBezTo>
                  <a:cubicBezTo>
                    <a:pt x="261977" y="534433"/>
                    <a:pt x="289485" y="559321"/>
                    <a:pt x="314373" y="584209"/>
                  </a:cubicBezTo>
                  <a:cubicBezTo>
                    <a:pt x="222681" y="573730"/>
                    <a:pt x="178144" y="543602"/>
                    <a:pt x="133608" y="497756"/>
                  </a:cubicBezTo>
                  <a:close/>
                  <a:moveTo>
                    <a:pt x="916920" y="366768"/>
                  </a:moveTo>
                  <a:lnTo>
                    <a:pt x="916920" y="91692"/>
                  </a:lnTo>
                  <a:lnTo>
                    <a:pt x="746635" y="91692"/>
                  </a:lnTo>
                  <a:lnTo>
                    <a:pt x="746635" y="0"/>
                  </a:lnTo>
                  <a:lnTo>
                    <a:pt x="458460" y="0"/>
                  </a:lnTo>
                  <a:lnTo>
                    <a:pt x="170285" y="0"/>
                  </a:lnTo>
                  <a:lnTo>
                    <a:pt x="170285" y="91692"/>
                  </a:lnTo>
                  <a:lnTo>
                    <a:pt x="0" y="91692"/>
                  </a:lnTo>
                  <a:lnTo>
                    <a:pt x="0" y="365458"/>
                  </a:lnTo>
                  <a:cubicBezTo>
                    <a:pt x="0" y="378557"/>
                    <a:pt x="0" y="468939"/>
                    <a:pt x="74663" y="548842"/>
                  </a:cubicBezTo>
                  <a:cubicBezTo>
                    <a:pt x="146707" y="624815"/>
                    <a:pt x="234469" y="664112"/>
                    <a:pt x="387726" y="666732"/>
                  </a:cubicBezTo>
                  <a:cubicBezTo>
                    <a:pt x="399515" y="686380"/>
                    <a:pt x="406064" y="708648"/>
                    <a:pt x="406064" y="732226"/>
                  </a:cubicBezTo>
                  <a:lnTo>
                    <a:pt x="406064" y="902511"/>
                  </a:lnTo>
                  <a:lnTo>
                    <a:pt x="340570" y="902511"/>
                  </a:lnTo>
                  <a:cubicBezTo>
                    <a:pt x="311753" y="902511"/>
                    <a:pt x="288175" y="926089"/>
                    <a:pt x="288175" y="954907"/>
                  </a:cubicBezTo>
                  <a:lnTo>
                    <a:pt x="222681" y="954907"/>
                  </a:lnTo>
                  <a:cubicBezTo>
                    <a:pt x="193863" y="954907"/>
                    <a:pt x="170285" y="978484"/>
                    <a:pt x="170285" y="1007302"/>
                  </a:cubicBezTo>
                  <a:lnTo>
                    <a:pt x="170285" y="1033500"/>
                  </a:lnTo>
                  <a:lnTo>
                    <a:pt x="746635" y="1033500"/>
                  </a:lnTo>
                  <a:lnTo>
                    <a:pt x="746635" y="1007302"/>
                  </a:lnTo>
                  <a:cubicBezTo>
                    <a:pt x="746635" y="978484"/>
                    <a:pt x="723057" y="954907"/>
                    <a:pt x="694239" y="954907"/>
                  </a:cubicBezTo>
                  <a:lnTo>
                    <a:pt x="628745" y="954907"/>
                  </a:lnTo>
                  <a:cubicBezTo>
                    <a:pt x="628745" y="926089"/>
                    <a:pt x="605167" y="902511"/>
                    <a:pt x="576350" y="902511"/>
                  </a:cubicBezTo>
                  <a:lnTo>
                    <a:pt x="510855" y="902511"/>
                  </a:lnTo>
                  <a:lnTo>
                    <a:pt x="510855" y="733536"/>
                  </a:lnTo>
                  <a:cubicBezTo>
                    <a:pt x="510855" y="709958"/>
                    <a:pt x="517405" y="687690"/>
                    <a:pt x="529194" y="668042"/>
                  </a:cubicBezTo>
                  <a:cubicBezTo>
                    <a:pt x="682450" y="665422"/>
                    <a:pt x="770213" y="624815"/>
                    <a:pt x="842256" y="550152"/>
                  </a:cubicBezTo>
                  <a:cubicBezTo>
                    <a:pt x="916920" y="471559"/>
                    <a:pt x="916920" y="379867"/>
                    <a:pt x="916920" y="366768"/>
                  </a:cubicBezTo>
                  <a:close/>
                </a:path>
              </a:pathLst>
            </a:custGeom>
            <a:solidFill>
              <a:srgbClr val="FFCC4C"/>
            </a:solidFill>
            <a:ln w="1309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8" name="Freeform: Shape 27" descr="Trophy">
              <a:extLst>
                <a:ext uri="{FF2B5EF4-FFF2-40B4-BE49-F238E27FC236}">
                  <a16:creationId xmlns:a16="http://schemas.microsoft.com/office/drawing/2014/main" id="{192396BC-06A2-4AB8-8696-A6F3F7B49C33}"/>
                </a:ext>
              </a:extLst>
            </p:cNvPr>
            <p:cNvSpPr/>
            <p:nvPr/>
          </p:nvSpPr>
          <p:spPr>
            <a:xfrm>
              <a:off x="6095999" y="1781668"/>
              <a:ext cx="458460" cy="1033500"/>
            </a:xfrm>
            <a:custGeom>
              <a:avLst/>
              <a:gdLst>
                <a:gd name="connsiteX0" fmla="*/ 286865 w 458460"/>
                <a:gd name="connsiteY0" fmla="*/ 171595 h 1033500"/>
                <a:gd name="connsiteX1" fmla="*/ 286865 w 458460"/>
                <a:gd name="connsiteY1" fmla="*/ 341880 h 1033500"/>
                <a:gd name="connsiteX2" fmla="*/ 251498 w 458460"/>
                <a:gd name="connsiteY2" fmla="*/ 466319 h 1033500"/>
                <a:gd name="connsiteX3" fmla="*/ 221371 w 458460"/>
                <a:gd name="connsiteY3" fmla="*/ 505616 h 1033500"/>
                <a:gd name="connsiteX4" fmla="*/ 142777 w 458460"/>
                <a:gd name="connsiteY4" fmla="*/ 585519 h 1033500"/>
                <a:gd name="connsiteX5" fmla="*/ 326161 w 458460"/>
                <a:gd name="connsiteY5" fmla="*/ 497756 h 1033500"/>
                <a:gd name="connsiteX6" fmla="*/ 378557 w 458460"/>
                <a:gd name="connsiteY6" fmla="*/ 370698 h 1033500"/>
                <a:gd name="connsiteX7" fmla="*/ 378557 w 458460"/>
                <a:gd name="connsiteY7" fmla="*/ 171595 h 1033500"/>
                <a:gd name="connsiteX8" fmla="*/ 0 w 458460"/>
                <a:gd name="connsiteY8" fmla="*/ 0 h 1033500"/>
                <a:gd name="connsiteX9" fmla="*/ 288175 w 458460"/>
                <a:gd name="connsiteY9" fmla="*/ 0 h 1033500"/>
                <a:gd name="connsiteX10" fmla="*/ 288175 w 458460"/>
                <a:gd name="connsiteY10" fmla="*/ 91692 h 1033500"/>
                <a:gd name="connsiteX11" fmla="*/ 458460 w 458460"/>
                <a:gd name="connsiteY11" fmla="*/ 91692 h 1033500"/>
                <a:gd name="connsiteX12" fmla="*/ 458460 w 458460"/>
                <a:gd name="connsiteY12" fmla="*/ 366768 h 1033500"/>
                <a:gd name="connsiteX13" fmla="*/ 383796 w 458460"/>
                <a:gd name="connsiteY13" fmla="*/ 550152 h 1033500"/>
                <a:gd name="connsiteX14" fmla="*/ 70734 w 458460"/>
                <a:gd name="connsiteY14" fmla="*/ 668042 h 1033500"/>
                <a:gd name="connsiteX15" fmla="*/ 52395 w 458460"/>
                <a:gd name="connsiteY15" fmla="*/ 733536 h 1033500"/>
                <a:gd name="connsiteX16" fmla="*/ 52395 w 458460"/>
                <a:gd name="connsiteY16" fmla="*/ 902511 h 1033500"/>
                <a:gd name="connsiteX17" fmla="*/ 117890 w 458460"/>
                <a:gd name="connsiteY17" fmla="*/ 902511 h 1033500"/>
                <a:gd name="connsiteX18" fmla="*/ 170285 w 458460"/>
                <a:gd name="connsiteY18" fmla="*/ 954907 h 1033500"/>
                <a:gd name="connsiteX19" fmla="*/ 235779 w 458460"/>
                <a:gd name="connsiteY19" fmla="*/ 954907 h 1033500"/>
                <a:gd name="connsiteX20" fmla="*/ 288175 w 458460"/>
                <a:gd name="connsiteY20" fmla="*/ 1007302 h 1033500"/>
                <a:gd name="connsiteX21" fmla="*/ 288175 w 458460"/>
                <a:gd name="connsiteY21" fmla="*/ 1033500 h 1033500"/>
                <a:gd name="connsiteX22" fmla="*/ 0 w 458460"/>
                <a:gd name="connsiteY22" fmla="*/ 1033500 h 10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460" h="1033500">
                  <a:moveTo>
                    <a:pt x="286865" y="171595"/>
                  </a:moveTo>
                  <a:lnTo>
                    <a:pt x="286865" y="341880"/>
                  </a:lnTo>
                  <a:cubicBezTo>
                    <a:pt x="286865" y="387726"/>
                    <a:pt x="273766" y="429642"/>
                    <a:pt x="251498" y="466319"/>
                  </a:cubicBezTo>
                  <a:cubicBezTo>
                    <a:pt x="251498" y="467629"/>
                    <a:pt x="231850" y="493827"/>
                    <a:pt x="221371" y="505616"/>
                  </a:cubicBezTo>
                  <a:cubicBezTo>
                    <a:pt x="196483" y="535743"/>
                    <a:pt x="167665" y="560631"/>
                    <a:pt x="142777" y="585519"/>
                  </a:cubicBezTo>
                  <a:cubicBezTo>
                    <a:pt x="237089" y="575040"/>
                    <a:pt x="280315" y="544912"/>
                    <a:pt x="326161" y="497756"/>
                  </a:cubicBezTo>
                  <a:cubicBezTo>
                    <a:pt x="382486" y="438812"/>
                    <a:pt x="379867" y="373317"/>
                    <a:pt x="378557" y="370698"/>
                  </a:cubicBezTo>
                  <a:lnTo>
                    <a:pt x="378557" y="171595"/>
                  </a:lnTo>
                  <a:close/>
                  <a:moveTo>
                    <a:pt x="0" y="0"/>
                  </a:moveTo>
                  <a:lnTo>
                    <a:pt x="288175" y="0"/>
                  </a:lnTo>
                  <a:lnTo>
                    <a:pt x="288175" y="91692"/>
                  </a:lnTo>
                  <a:lnTo>
                    <a:pt x="458460" y="91692"/>
                  </a:lnTo>
                  <a:lnTo>
                    <a:pt x="458460" y="366768"/>
                  </a:lnTo>
                  <a:cubicBezTo>
                    <a:pt x="458460" y="379867"/>
                    <a:pt x="458460" y="471559"/>
                    <a:pt x="383796" y="550152"/>
                  </a:cubicBezTo>
                  <a:cubicBezTo>
                    <a:pt x="311753" y="624815"/>
                    <a:pt x="223990" y="665422"/>
                    <a:pt x="70734" y="668042"/>
                  </a:cubicBezTo>
                  <a:cubicBezTo>
                    <a:pt x="58945" y="687690"/>
                    <a:pt x="52395" y="709958"/>
                    <a:pt x="52395" y="733536"/>
                  </a:cubicBezTo>
                  <a:lnTo>
                    <a:pt x="52395" y="902511"/>
                  </a:lnTo>
                  <a:lnTo>
                    <a:pt x="117890" y="902511"/>
                  </a:lnTo>
                  <a:cubicBezTo>
                    <a:pt x="146707" y="902511"/>
                    <a:pt x="170285" y="926089"/>
                    <a:pt x="170285" y="954907"/>
                  </a:cubicBezTo>
                  <a:lnTo>
                    <a:pt x="235779" y="954907"/>
                  </a:lnTo>
                  <a:cubicBezTo>
                    <a:pt x="264597" y="954907"/>
                    <a:pt x="288175" y="978484"/>
                    <a:pt x="288175" y="1007302"/>
                  </a:cubicBezTo>
                  <a:lnTo>
                    <a:pt x="288175" y="1033500"/>
                  </a:lnTo>
                  <a:lnTo>
                    <a:pt x="0" y="1033500"/>
                  </a:lnTo>
                  <a:close/>
                </a:path>
              </a:pathLst>
            </a:custGeom>
            <a:solidFill>
              <a:schemeClr val="tx1">
                <a:alpha val="20000"/>
              </a:schemeClr>
            </a:solidFill>
            <a:ln w="1309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sp>
        <p:nvSpPr>
          <p:cNvPr id="46" name="TextBox 45">
            <a:extLst>
              <a:ext uri="{FF2B5EF4-FFF2-40B4-BE49-F238E27FC236}">
                <a16:creationId xmlns:a16="http://schemas.microsoft.com/office/drawing/2014/main" id="{BCB37ABA-71A5-3A25-C03B-4333FD872928}"/>
              </a:ext>
            </a:extLst>
          </p:cNvPr>
          <p:cNvSpPr txBox="1"/>
          <p:nvPr/>
        </p:nvSpPr>
        <p:spPr>
          <a:xfrm>
            <a:off x="4948220" y="5069844"/>
            <a:ext cx="2072702" cy="715089"/>
          </a:xfrm>
          <a:prstGeom prst="roundRect">
            <a:avLst/>
          </a:prstGeom>
          <a:noFill/>
        </p:spPr>
        <p:txBody>
          <a:bodyPr wrap="square">
            <a:spAutoFit/>
          </a:bodyPr>
          <a:lstStyle/>
          <a:p>
            <a:pPr algn="ctr"/>
            <a:r>
              <a:rPr lang="de-CH" b="1" dirty="0">
                <a:solidFill>
                  <a:srgbClr val="4352FF"/>
                </a:solidFill>
                <a:latin typeface="Migrosbank Kievit" panose="02000503040000020004" pitchFamily="2" charset="0"/>
              </a:rPr>
              <a:t>Teilnahme am Microsoft AI Day</a:t>
            </a:r>
          </a:p>
        </p:txBody>
      </p:sp>
      <p:sp>
        <p:nvSpPr>
          <p:cNvPr id="47" name="TextBox 46">
            <a:extLst>
              <a:ext uri="{FF2B5EF4-FFF2-40B4-BE49-F238E27FC236}">
                <a16:creationId xmlns:a16="http://schemas.microsoft.com/office/drawing/2014/main" id="{47E7694A-FCDE-2DB7-194B-DB560ABE6C4C}"/>
              </a:ext>
            </a:extLst>
          </p:cNvPr>
          <p:cNvSpPr txBox="1"/>
          <p:nvPr/>
        </p:nvSpPr>
        <p:spPr>
          <a:xfrm>
            <a:off x="2733001" y="5069844"/>
            <a:ext cx="2072702" cy="715089"/>
          </a:xfrm>
          <a:prstGeom prst="roundRect">
            <a:avLst/>
          </a:prstGeom>
          <a:noFill/>
        </p:spPr>
        <p:txBody>
          <a:bodyPr wrap="square">
            <a:spAutoFit/>
          </a:bodyPr>
          <a:lstStyle/>
          <a:p>
            <a:pPr algn="ctr"/>
            <a:r>
              <a:rPr lang="de-CH" b="1" dirty="0">
                <a:solidFill>
                  <a:srgbClr val="4352FF"/>
                </a:solidFill>
                <a:latin typeface="Migrosbank Kievit" panose="02000503040000020004" pitchFamily="2" charset="0"/>
              </a:rPr>
              <a:t>Migros Gutschein</a:t>
            </a:r>
            <a:br>
              <a:rPr lang="de-CH" b="1" dirty="0">
                <a:solidFill>
                  <a:srgbClr val="4352FF"/>
                </a:solidFill>
                <a:latin typeface="Migrosbank Kievit" panose="02000503040000020004" pitchFamily="2" charset="0"/>
              </a:rPr>
            </a:br>
            <a:r>
              <a:rPr lang="de-CH" b="1" dirty="0">
                <a:solidFill>
                  <a:srgbClr val="4352FF"/>
                </a:solidFill>
                <a:latin typeface="Migrosbank Kievit" panose="02000503040000020004" pitchFamily="2" charset="0"/>
              </a:rPr>
              <a:t>CHF 30</a:t>
            </a:r>
          </a:p>
        </p:txBody>
      </p:sp>
      <p:sp>
        <p:nvSpPr>
          <p:cNvPr id="48" name="TextBox 47">
            <a:extLst>
              <a:ext uri="{FF2B5EF4-FFF2-40B4-BE49-F238E27FC236}">
                <a16:creationId xmlns:a16="http://schemas.microsoft.com/office/drawing/2014/main" id="{5E87F7F5-1BDC-5E1C-EC4B-045D1365D691}"/>
              </a:ext>
            </a:extLst>
          </p:cNvPr>
          <p:cNvSpPr txBox="1"/>
          <p:nvPr/>
        </p:nvSpPr>
        <p:spPr>
          <a:xfrm>
            <a:off x="7163439" y="5069844"/>
            <a:ext cx="2072702" cy="715089"/>
          </a:xfrm>
          <a:prstGeom prst="roundRect">
            <a:avLst/>
          </a:prstGeom>
          <a:noFill/>
        </p:spPr>
        <p:txBody>
          <a:bodyPr wrap="square">
            <a:spAutoFit/>
          </a:bodyPr>
          <a:lstStyle/>
          <a:p>
            <a:pPr algn="ctr"/>
            <a:r>
              <a:rPr lang="de-CH" b="1" dirty="0">
                <a:solidFill>
                  <a:srgbClr val="4352FF"/>
                </a:solidFill>
                <a:latin typeface="Migrosbank Kievit" panose="02000503040000020004" pitchFamily="2" charset="0"/>
              </a:rPr>
              <a:t>Migros Gutschein</a:t>
            </a:r>
            <a:br>
              <a:rPr lang="de-CH" b="1" dirty="0">
                <a:solidFill>
                  <a:srgbClr val="4352FF"/>
                </a:solidFill>
                <a:latin typeface="Migrosbank Kievit" panose="02000503040000020004" pitchFamily="2" charset="0"/>
              </a:rPr>
            </a:br>
            <a:r>
              <a:rPr lang="de-CH" b="1" dirty="0">
                <a:solidFill>
                  <a:srgbClr val="4352FF"/>
                </a:solidFill>
                <a:latin typeface="Migrosbank Kievit" panose="02000503040000020004" pitchFamily="2" charset="0"/>
              </a:rPr>
              <a:t>CHF 20</a:t>
            </a:r>
          </a:p>
        </p:txBody>
      </p:sp>
    </p:spTree>
    <p:extLst>
      <p:ext uri="{BB962C8B-B14F-4D97-AF65-F5344CB8AC3E}">
        <p14:creationId xmlns:p14="http://schemas.microsoft.com/office/powerpoint/2010/main" val="95331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1126-593C-6A42-5784-3FC46AAEE99C}"/>
              </a:ext>
            </a:extLst>
          </p:cNvPr>
          <p:cNvSpPr>
            <a:spLocks noGrp="1"/>
          </p:cNvSpPr>
          <p:nvPr>
            <p:ph type="title"/>
          </p:nvPr>
        </p:nvSpPr>
        <p:spPr>
          <a:xfrm>
            <a:off x="550862" y="249954"/>
            <a:ext cx="11090276" cy="882594"/>
          </a:xfrm>
        </p:spPr>
        <p:txBody>
          <a:bodyPr/>
          <a:lstStyle/>
          <a:p>
            <a:r>
              <a:rPr lang="en-US" dirty="0">
                <a:solidFill>
                  <a:srgbClr val="4352FF"/>
                </a:solidFill>
                <a:latin typeface="Migrosbank Kievit" panose="02000503040000020004" pitchFamily="2" charset="0"/>
              </a:rPr>
              <a:t>Intro </a:t>
            </a:r>
            <a:r>
              <a:rPr lang="en-US" dirty="0" err="1">
                <a:solidFill>
                  <a:srgbClr val="4352FF"/>
                </a:solidFill>
                <a:latin typeface="Migrosbank Kievit" panose="02000503040000020004" pitchFamily="2" charset="0"/>
              </a:rPr>
              <a:t>zu</a:t>
            </a:r>
            <a:r>
              <a:rPr lang="en-US" dirty="0">
                <a:solidFill>
                  <a:srgbClr val="4352FF"/>
                </a:solidFill>
                <a:latin typeface="Migrosbank Kievit" panose="02000503040000020004" pitchFamily="2" charset="0"/>
              </a:rPr>
              <a:t> custom GPTs</a:t>
            </a:r>
            <a:endParaRPr lang="en-CH" dirty="0">
              <a:solidFill>
                <a:srgbClr val="4352FF"/>
              </a:solidFill>
              <a:latin typeface="Migrosbank Kievit" panose="02000503040000020004" pitchFamily="2" charset="0"/>
            </a:endParaRPr>
          </a:p>
        </p:txBody>
      </p:sp>
      <p:sp>
        <p:nvSpPr>
          <p:cNvPr id="4" name="Footer Placeholder 3">
            <a:extLst>
              <a:ext uri="{FF2B5EF4-FFF2-40B4-BE49-F238E27FC236}">
                <a16:creationId xmlns:a16="http://schemas.microsoft.com/office/drawing/2014/main" id="{E3BCEE2C-DE48-BFB4-A280-E4D8D3942C7F}"/>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8102A32-1E22-16DF-8E08-F26F4BA58111}"/>
              </a:ext>
            </a:extLst>
          </p:cNvPr>
          <p:cNvSpPr>
            <a:spLocks noGrp="1"/>
          </p:cNvSpPr>
          <p:nvPr>
            <p:ph type="sldNum" sz="quarter" idx="12"/>
          </p:nvPr>
        </p:nvSpPr>
        <p:spPr/>
        <p:txBody>
          <a:bodyPr/>
          <a:lstStyle/>
          <a:p>
            <a:fld id="{EC8852E4-5B18-48B8-8E58-840F482BC04A}" type="slidenum">
              <a:rPr lang="en-CH" smtClean="0"/>
              <a:t>26</a:t>
            </a:fld>
            <a:endParaRPr lang="en-CH"/>
          </a:p>
        </p:txBody>
      </p:sp>
      <p:pic>
        <p:nvPicPr>
          <p:cNvPr id="26" name="Picture 25">
            <a:extLst>
              <a:ext uri="{FF2B5EF4-FFF2-40B4-BE49-F238E27FC236}">
                <a16:creationId xmlns:a16="http://schemas.microsoft.com/office/drawing/2014/main" id="{86CC6202-C574-B0F4-7503-CA6BF82957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0172" y="1675306"/>
            <a:ext cx="7931656" cy="4454032"/>
          </a:xfrm>
          <a:prstGeom prst="rect">
            <a:avLst/>
          </a:prstGeom>
        </p:spPr>
      </p:pic>
      <p:sp>
        <p:nvSpPr>
          <p:cNvPr id="29" name="TextBox 28">
            <a:extLst>
              <a:ext uri="{FF2B5EF4-FFF2-40B4-BE49-F238E27FC236}">
                <a16:creationId xmlns:a16="http://schemas.microsoft.com/office/drawing/2014/main" id="{673EC05F-8CB4-37BA-77CE-CA59E699250F}"/>
              </a:ext>
            </a:extLst>
          </p:cNvPr>
          <p:cNvSpPr txBox="1"/>
          <p:nvPr/>
        </p:nvSpPr>
        <p:spPr>
          <a:xfrm>
            <a:off x="7770748" y="1219261"/>
            <a:ext cx="2291080" cy="369332"/>
          </a:xfrm>
          <a:prstGeom prst="rect">
            <a:avLst/>
          </a:prstGeom>
          <a:noFill/>
        </p:spPr>
        <p:txBody>
          <a:bodyPr wrap="square">
            <a:spAutoFit/>
          </a:bodyPr>
          <a:lstStyle/>
          <a:p>
            <a:r>
              <a:rPr lang="en-CH" dirty="0">
                <a:solidFill>
                  <a:srgbClr val="4352FF"/>
                </a:solidFill>
              </a:rPr>
              <a:t>chat.openai.com/gpts</a:t>
            </a:r>
          </a:p>
        </p:txBody>
      </p:sp>
    </p:spTree>
    <p:extLst>
      <p:ext uri="{BB962C8B-B14F-4D97-AF65-F5344CB8AC3E}">
        <p14:creationId xmlns:p14="http://schemas.microsoft.com/office/powerpoint/2010/main" val="3527606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E091-C83A-3C0A-44E6-AC3F081CEE89}"/>
              </a:ext>
            </a:extLst>
          </p:cNvPr>
          <p:cNvSpPr>
            <a:spLocks noGrp="1"/>
          </p:cNvSpPr>
          <p:nvPr>
            <p:ph type="title"/>
          </p:nvPr>
        </p:nvSpPr>
        <p:spPr/>
        <p:txBody>
          <a:bodyPr/>
          <a:lstStyle/>
          <a:p>
            <a:r>
              <a:rPr lang="de-CH" dirty="0">
                <a:solidFill>
                  <a:srgbClr val="4352FF"/>
                </a:solidFill>
              </a:rPr>
              <a:t>Konfigurieren eines Custom GPTs</a:t>
            </a:r>
            <a:br>
              <a:rPr lang="de-CH" dirty="0">
                <a:solidFill>
                  <a:srgbClr val="4352FF"/>
                </a:solidFill>
              </a:rPr>
            </a:br>
            <a:r>
              <a:rPr lang="de-CH" dirty="0">
                <a:solidFill>
                  <a:srgbClr val="4352FF"/>
                </a:solidFill>
              </a:rPr>
              <a:t>Unterscheidung zwischen Übergreifendem und fragen-spezifischem Wissen</a:t>
            </a:r>
          </a:p>
        </p:txBody>
      </p:sp>
      <p:sp>
        <p:nvSpPr>
          <p:cNvPr id="4" name="Footer Placeholder 3">
            <a:extLst>
              <a:ext uri="{FF2B5EF4-FFF2-40B4-BE49-F238E27FC236}">
                <a16:creationId xmlns:a16="http://schemas.microsoft.com/office/drawing/2014/main" id="{A75A14ED-AC19-4915-E249-49070B0C2A2D}"/>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6F2FDB40-54CE-B993-29D8-9E90ACEA388F}"/>
              </a:ext>
            </a:extLst>
          </p:cNvPr>
          <p:cNvSpPr>
            <a:spLocks noGrp="1"/>
          </p:cNvSpPr>
          <p:nvPr>
            <p:ph type="sldNum" sz="quarter" idx="12"/>
          </p:nvPr>
        </p:nvSpPr>
        <p:spPr/>
        <p:txBody>
          <a:bodyPr/>
          <a:lstStyle/>
          <a:p>
            <a:fld id="{EC8852E4-5B18-48B8-8E58-840F482BC04A}" type="slidenum">
              <a:rPr lang="en-CH" smtClean="0"/>
              <a:t>27</a:t>
            </a:fld>
            <a:endParaRPr lang="en-CH"/>
          </a:p>
        </p:txBody>
      </p:sp>
      <p:pic>
        <p:nvPicPr>
          <p:cNvPr id="11" name="Picture 10">
            <a:extLst>
              <a:ext uri="{FF2B5EF4-FFF2-40B4-BE49-F238E27FC236}">
                <a16:creationId xmlns:a16="http://schemas.microsoft.com/office/drawing/2014/main" id="{5691A426-DA18-682F-CE38-FB496ABA31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863" y="1393973"/>
            <a:ext cx="5086921" cy="473536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BDFCBAFA-4B38-EE57-22B4-6D4996B0800F}"/>
              </a:ext>
            </a:extLst>
          </p:cNvPr>
          <p:cNvSpPr/>
          <p:nvPr/>
        </p:nvSpPr>
        <p:spPr>
          <a:xfrm>
            <a:off x="590196" y="3115862"/>
            <a:ext cx="5055326" cy="757645"/>
          </a:xfrm>
          <a:prstGeom prst="rect">
            <a:avLst/>
          </a:prstGeom>
          <a:noFill/>
          <a:ln>
            <a:solidFill>
              <a:srgbClr val="43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A95FB266-F9F4-2C96-A11E-63326F8FAC29}"/>
              </a:ext>
            </a:extLst>
          </p:cNvPr>
          <p:cNvSpPr/>
          <p:nvPr/>
        </p:nvSpPr>
        <p:spPr>
          <a:xfrm>
            <a:off x="590196" y="4909827"/>
            <a:ext cx="531223" cy="209161"/>
          </a:xfrm>
          <a:prstGeom prst="rect">
            <a:avLst/>
          </a:prstGeom>
          <a:noFill/>
          <a:ln>
            <a:solidFill>
              <a:srgbClr val="43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5" name="Group 24">
            <a:extLst>
              <a:ext uri="{FF2B5EF4-FFF2-40B4-BE49-F238E27FC236}">
                <a16:creationId xmlns:a16="http://schemas.microsoft.com/office/drawing/2014/main" id="{0312F054-9D2A-B4DD-0653-3452A14EFE9B}"/>
              </a:ext>
            </a:extLst>
          </p:cNvPr>
          <p:cNvGrpSpPr/>
          <p:nvPr/>
        </p:nvGrpSpPr>
        <p:grpSpPr>
          <a:xfrm>
            <a:off x="6668546" y="1393972"/>
            <a:ext cx="4972591" cy="4730291"/>
            <a:chOff x="6668546" y="1393972"/>
            <a:chExt cx="4972591" cy="4730291"/>
          </a:xfrm>
        </p:grpSpPr>
        <p:pic>
          <p:nvPicPr>
            <p:cNvPr id="7" name="Picture 6">
              <a:extLst>
                <a:ext uri="{FF2B5EF4-FFF2-40B4-BE49-F238E27FC236}">
                  <a16:creationId xmlns:a16="http://schemas.microsoft.com/office/drawing/2014/main" id="{61DA694C-6CD2-4473-CC03-DAB5107549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8546" y="1393972"/>
              <a:ext cx="4972591" cy="473029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9CAA025-78C2-0325-244F-43566D39C416}"/>
                </a:ext>
              </a:extLst>
            </p:cNvPr>
            <p:cNvSpPr/>
            <p:nvPr/>
          </p:nvSpPr>
          <p:spPr>
            <a:xfrm>
              <a:off x="8534400" y="3619015"/>
              <a:ext cx="1184366" cy="121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7" name="TextBox 16">
            <a:extLst>
              <a:ext uri="{FF2B5EF4-FFF2-40B4-BE49-F238E27FC236}">
                <a16:creationId xmlns:a16="http://schemas.microsoft.com/office/drawing/2014/main" id="{727B33BC-31A8-F827-6D6E-F18809A7D939}"/>
              </a:ext>
            </a:extLst>
          </p:cNvPr>
          <p:cNvSpPr txBox="1"/>
          <p:nvPr/>
        </p:nvSpPr>
        <p:spPr>
          <a:xfrm>
            <a:off x="2120900" y="5014407"/>
            <a:ext cx="2400300" cy="313243"/>
          </a:xfrm>
          <a:prstGeom prst="rect">
            <a:avLst/>
          </a:prstGeom>
          <a:noFill/>
        </p:spPr>
        <p:txBody>
          <a:bodyPr wrap="square" lIns="0" tIns="0" rIns="0" bIns="0" rtlCol="0">
            <a:noAutofit/>
          </a:bodyPr>
          <a:lstStyle/>
          <a:p>
            <a:pPr algn="l"/>
            <a:r>
              <a:rPr lang="en-US" dirty="0" err="1">
                <a:solidFill>
                  <a:srgbClr val="4352FF"/>
                </a:solidFill>
              </a:rPr>
              <a:t>Übergreifendes</a:t>
            </a:r>
            <a:r>
              <a:rPr lang="en-US" dirty="0">
                <a:solidFill>
                  <a:srgbClr val="4352FF"/>
                </a:solidFill>
              </a:rPr>
              <a:t> Wissen</a:t>
            </a:r>
            <a:endParaRPr lang="en-CH" dirty="0" err="1">
              <a:solidFill>
                <a:srgbClr val="4352FF"/>
              </a:solidFill>
            </a:endParaRPr>
          </a:p>
        </p:txBody>
      </p:sp>
      <p:cxnSp>
        <p:nvCxnSpPr>
          <p:cNvPr id="19" name="Straight Arrow Connector 18">
            <a:extLst>
              <a:ext uri="{FF2B5EF4-FFF2-40B4-BE49-F238E27FC236}">
                <a16:creationId xmlns:a16="http://schemas.microsoft.com/office/drawing/2014/main" id="{4F4AC90E-37AF-3CA0-0D04-17B342C819FD}"/>
              </a:ext>
            </a:extLst>
          </p:cNvPr>
          <p:cNvCxnSpPr/>
          <p:nvPr/>
        </p:nvCxnSpPr>
        <p:spPr>
          <a:xfrm flipH="1" flipV="1">
            <a:off x="1252538" y="5054600"/>
            <a:ext cx="671512" cy="168968"/>
          </a:xfrm>
          <a:prstGeom prst="straightConnector1">
            <a:avLst/>
          </a:prstGeom>
          <a:ln>
            <a:solidFill>
              <a:srgbClr val="4352FF"/>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C878AF5-24A3-DECB-DF1E-EDDBBD94324F}"/>
              </a:ext>
            </a:extLst>
          </p:cNvPr>
          <p:cNvSpPr/>
          <p:nvPr/>
        </p:nvSpPr>
        <p:spPr>
          <a:xfrm>
            <a:off x="7194997" y="5699874"/>
            <a:ext cx="225085" cy="209161"/>
          </a:xfrm>
          <a:prstGeom prst="rect">
            <a:avLst/>
          </a:prstGeom>
          <a:noFill/>
          <a:ln>
            <a:solidFill>
              <a:srgbClr val="43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TextBox 20">
            <a:extLst>
              <a:ext uri="{FF2B5EF4-FFF2-40B4-BE49-F238E27FC236}">
                <a16:creationId xmlns:a16="http://schemas.microsoft.com/office/drawing/2014/main" id="{2E69EA7E-FE68-8D9B-92F3-D999E8B3799E}"/>
              </a:ext>
            </a:extLst>
          </p:cNvPr>
          <p:cNvSpPr txBox="1"/>
          <p:nvPr/>
        </p:nvSpPr>
        <p:spPr>
          <a:xfrm>
            <a:off x="6918884" y="4783799"/>
            <a:ext cx="2400300" cy="313243"/>
          </a:xfrm>
          <a:prstGeom prst="rect">
            <a:avLst/>
          </a:prstGeom>
          <a:noFill/>
        </p:spPr>
        <p:txBody>
          <a:bodyPr wrap="square" lIns="0" tIns="0" rIns="0" bIns="0" rtlCol="0">
            <a:noAutofit/>
          </a:bodyPr>
          <a:lstStyle/>
          <a:p>
            <a:pPr algn="l"/>
            <a:r>
              <a:rPr lang="en-US" dirty="0" err="1">
                <a:solidFill>
                  <a:srgbClr val="4352FF"/>
                </a:solidFill>
              </a:rPr>
              <a:t>Spezifisches</a:t>
            </a:r>
            <a:r>
              <a:rPr lang="en-US" dirty="0">
                <a:solidFill>
                  <a:srgbClr val="4352FF"/>
                </a:solidFill>
              </a:rPr>
              <a:t> Wissen</a:t>
            </a:r>
            <a:endParaRPr lang="en-CH" dirty="0" err="1">
              <a:solidFill>
                <a:srgbClr val="4352FF"/>
              </a:solidFill>
            </a:endParaRPr>
          </a:p>
        </p:txBody>
      </p:sp>
      <p:cxnSp>
        <p:nvCxnSpPr>
          <p:cNvPr id="22" name="Straight Arrow Connector 21">
            <a:extLst>
              <a:ext uri="{FF2B5EF4-FFF2-40B4-BE49-F238E27FC236}">
                <a16:creationId xmlns:a16="http://schemas.microsoft.com/office/drawing/2014/main" id="{A601F691-17CE-3025-A9D8-2D5C2338FC5D}"/>
              </a:ext>
            </a:extLst>
          </p:cNvPr>
          <p:cNvCxnSpPr>
            <a:cxnSpLocks/>
          </p:cNvCxnSpPr>
          <p:nvPr/>
        </p:nvCxnSpPr>
        <p:spPr>
          <a:xfrm>
            <a:off x="6920247" y="5118988"/>
            <a:ext cx="274750" cy="580886"/>
          </a:xfrm>
          <a:prstGeom prst="straightConnector1">
            <a:avLst/>
          </a:prstGeom>
          <a:ln>
            <a:solidFill>
              <a:srgbClr val="435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766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F932-FB50-A5A2-4BDB-06EABECE0381}"/>
              </a:ext>
            </a:extLst>
          </p:cNvPr>
          <p:cNvSpPr>
            <a:spLocks noGrp="1"/>
          </p:cNvSpPr>
          <p:nvPr>
            <p:ph type="title"/>
          </p:nvPr>
        </p:nvSpPr>
        <p:spPr/>
        <p:txBody>
          <a:bodyPr/>
          <a:lstStyle/>
          <a:p>
            <a:r>
              <a:rPr lang="en-US" dirty="0">
                <a:solidFill>
                  <a:srgbClr val="4352FF"/>
                </a:solidFill>
              </a:rPr>
              <a:t>Custom GPT - </a:t>
            </a:r>
            <a:r>
              <a:rPr lang="en-US" dirty="0" err="1">
                <a:solidFill>
                  <a:srgbClr val="4352FF"/>
                </a:solidFill>
              </a:rPr>
              <a:t>Instruktionen</a:t>
            </a:r>
            <a:endParaRPr lang="en-CH" dirty="0">
              <a:solidFill>
                <a:srgbClr val="4352FF"/>
              </a:solidFill>
            </a:endParaRPr>
          </a:p>
        </p:txBody>
      </p:sp>
      <p:sp>
        <p:nvSpPr>
          <p:cNvPr id="4" name="Footer Placeholder 3">
            <a:extLst>
              <a:ext uri="{FF2B5EF4-FFF2-40B4-BE49-F238E27FC236}">
                <a16:creationId xmlns:a16="http://schemas.microsoft.com/office/drawing/2014/main" id="{F4E580BD-BA16-689A-ED1E-DD06F3C4CFAB}"/>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DE0DBEC-30A0-1378-CE48-93210EF86091}"/>
              </a:ext>
            </a:extLst>
          </p:cNvPr>
          <p:cNvSpPr>
            <a:spLocks noGrp="1"/>
          </p:cNvSpPr>
          <p:nvPr>
            <p:ph type="sldNum" sz="quarter" idx="12"/>
          </p:nvPr>
        </p:nvSpPr>
        <p:spPr/>
        <p:txBody>
          <a:bodyPr/>
          <a:lstStyle/>
          <a:p>
            <a:fld id="{EC8852E4-5B18-48B8-8E58-840F482BC04A}" type="slidenum">
              <a:rPr lang="en-CH" smtClean="0"/>
              <a:t>28</a:t>
            </a:fld>
            <a:endParaRPr lang="en-CH"/>
          </a:p>
        </p:txBody>
      </p:sp>
      <p:pic>
        <p:nvPicPr>
          <p:cNvPr id="7" name="Picture 6">
            <a:extLst>
              <a:ext uri="{FF2B5EF4-FFF2-40B4-BE49-F238E27FC236}">
                <a16:creationId xmlns:a16="http://schemas.microsoft.com/office/drawing/2014/main" id="{EF281F90-9111-A39A-75B4-E0F85D2F4F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3300" y="1293178"/>
            <a:ext cx="7645400" cy="4836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681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D58F4-8DE9-CFE7-D126-1D239ADC9CFF}"/>
              </a:ext>
            </a:extLst>
          </p:cNvPr>
          <p:cNvSpPr/>
          <p:nvPr/>
        </p:nvSpPr>
        <p:spPr>
          <a:xfrm>
            <a:off x="558866" y="2912445"/>
            <a:ext cx="6190278" cy="450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p:txBody>
          <a:bodyPr vert="horz" lIns="0" tIns="0" rIns="0" bIns="0" rtlCol="0" anchor="b" anchorCtr="0">
            <a:noAutofit/>
          </a:bodyPr>
          <a:lstStyle/>
          <a:p>
            <a:r>
              <a:rPr lang="de-CH">
                <a:solidFill>
                  <a:srgbClr val="4352FF"/>
                </a:solidFill>
              </a:rPr>
              <a:t>Agenda</a:t>
            </a:r>
            <a:endParaRPr lang="en-US">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617929" y="242209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1</a:t>
            </a:r>
            <a:endParaRPr lang="en-US" dirty="0">
              <a:solidFill>
                <a:schemeClr val="tx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617929" y="460775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5</a:t>
            </a:r>
            <a:endParaRPr lang="en-US">
              <a:solidFill>
                <a:schemeClr val="tx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617929" y="406133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4</a:t>
            </a:r>
            <a:endParaRPr lang="en-US">
              <a:solidFill>
                <a:schemeClr val="tx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617929" y="351492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3</a:t>
            </a:r>
            <a:endParaRPr lang="en-US">
              <a:solidFill>
                <a:schemeClr val="tx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617929" y="2968505"/>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bg1"/>
                </a:solidFill>
              </a:rPr>
              <a:t>2</a:t>
            </a:r>
            <a:endParaRPr lang="en-US">
              <a:solidFill>
                <a:schemeClr val="bg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1264412" y="2440643"/>
            <a:ext cx="6802955" cy="2559635"/>
          </a:xfrm>
        </p:spPr>
        <p:txBody>
          <a:bodyPr>
            <a:normAutofit/>
          </a:bodyPr>
          <a:lstStyle/>
          <a:p>
            <a:pPr marL="0" indent="0">
              <a:spcAft>
                <a:spcPts val="1200"/>
              </a:spcAft>
              <a:buNone/>
            </a:pPr>
            <a:r>
              <a:rPr lang="en-US" sz="2000" dirty="0">
                <a:solidFill>
                  <a:srgbClr val="4352FF"/>
                </a:solidFill>
              </a:rPr>
              <a:t>Intro und Basics des Prompt Engineering</a:t>
            </a:r>
          </a:p>
          <a:p>
            <a:pPr marL="0" indent="0">
              <a:spcAft>
                <a:spcPts val="1200"/>
              </a:spcAft>
              <a:buNone/>
            </a:pPr>
            <a:r>
              <a:rPr lang="de-CH" sz="2000" dirty="0">
                <a:solidFill>
                  <a:srgbClr val="4352FF"/>
                </a:solidFill>
              </a:rPr>
              <a:t>Vorstellung der Challenges</a:t>
            </a:r>
          </a:p>
          <a:p>
            <a:pPr marL="0" indent="0">
              <a:spcAft>
                <a:spcPts val="1200"/>
              </a:spcAft>
              <a:buNone/>
            </a:pPr>
            <a:r>
              <a:rPr lang="de-CH" sz="2000" dirty="0">
                <a:solidFill>
                  <a:srgbClr val="4352FF"/>
                </a:solidFill>
              </a:rPr>
              <a:t>Prompting Time!</a:t>
            </a:r>
          </a:p>
          <a:p>
            <a:pPr marL="0" indent="0">
              <a:spcAft>
                <a:spcPts val="1200"/>
              </a:spcAft>
              <a:buNone/>
            </a:pPr>
            <a:r>
              <a:rPr lang="de-CH" sz="2000" dirty="0">
                <a:solidFill>
                  <a:srgbClr val="4352FF"/>
                </a:solidFill>
              </a:rPr>
              <a:t>Vorstellung der Ergebnisse</a:t>
            </a:r>
          </a:p>
          <a:p>
            <a:pPr marL="0" indent="0">
              <a:spcAft>
                <a:spcPts val="1200"/>
              </a:spcAft>
              <a:buNone/>
            </a:pPr>
            <a:r>
              <a:rPr lang="de-CH" sz="2000" dirty="0">
                <a:solidFill>
                  <a:srgbClr val="4352FF"/>
                </a:solidFill>
              </a:rPr>
              <a:t>Voting &amp; Gewinner</a:t>
            </a:r>
          </a:p>
        </p:txBody>
      </p:sp>
      <p:pic>
        <p:nvPicPr>
          <p:cNvPr id="18" name="Picture 17" descr="A group of people sitting around a round table with computers&#10;&#10;Description automatically generated">
            <a:extLst>
              <a:ext uri="{FF2B5EF4-FFF2-40B4-BE49-F238E27FC236}">
                <a16:creationId xmlns:a16="http://schemas.microsoft.com/office/drawing/2014/main" id="{1E51E527-8BC4-FAC3-A4E6-F88A1412F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3143" y="0"/>
            <a:ext cx="3918857" cy="6858000"/>
          </a:xfrm>
          <a:prstGeom prst="rect">
            <a:avLst/>
          </a:prstGeom>
        </p:spPr>
      </p:pic>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bg1"/>
                </a:solidFill>
              </a:rPr>
              <a:pPr/>
              <a:t>29</a:t>
            </a:fld>
            <a:endParaRPr lang="de-CH">
              <a:solidFill>
                <a:schemeClr val="bg1"/>
              </a:solidFill>
            </a:endParaRPr>
          </a:p>
        </p:txBody>
      </p:sp>
    </p:spTree>
    <p:extLst>
      <p:ext uri="{BB962C8B-B14F-4D97-AF65-F5344CB8AC3E}">
        <p14:creationId xmlns:p14="http://schemas.microsoft.com/office/powerpoint/2010/main" val="328383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0633-5135-7D5D-AEE0-5ADEE2F129C2}"/>
              </a:ext>
            </a:extLst>
          </p:cNvPr>
          <p:cNvSpPr>
            <a:spLocks noGrp="1"/>
          </p:cNvSpPr>
          <p:nvPr>
            <p:ph type="title"/>
          </p:nvPr>
        </p:nvSpPr>
        <p:spPr/>
        <p:txBody>
          <a:bodyPr/>
          <a:lstStyle/>
          <a:p>
            <a:r>
              <a:rPr lang="de-CH" dirty="0">
                <a:solidFill>
                  <a:srgbClr val="4352FF"/>
                </a:solidFill>
              </a:rPr>
              <a:t>Deep Learning: Von Wortvorhersage bis hin zu kompletter Textgenerierung</a:t>
            </a:r>
          </a:p>
        </p:txBody>
      </p:sp>
      <p:sp>
        <p:nvSpPr>
          <p:cNvPr id="3" name="Footer Placeholder 2">
            <a:extLst>
              <a:ext uri="{FF2B5EF4-FFF2-40B4-BE49-F238E27FC236}">
                <a16:creationId xmlns:a16="http://schemas.microsoft.com/office/drawing/2014/main" id="{781DEE1F-74F1-7456-2936-4D0D3DB4FF2B}"/>
              </a:ext>
            </a:extLst>
          </p:cNvPr>
          <p:cNvSpPr>
            <a:spLocks noGrp="1"/>
          </p:cNvSpPr>
          <p:nvPr>
            <p:ph type="ftr" sz="quarter" idx="11"/>
          </p:nvPr>
        </p:nvSpPr>
        <p:spPr/>
        <p:txBody>
          <a:bodyPr/>
          <a:lstStyle/>
          <a:p>
            <a:r>
              <a:rPr lang="de-CH"/>
              <a:t>Migros Bank | April 2024</a:t>
            </a:r>
          </a:p>
        </p:txBody>
      </p:sp>
      <p:sp>
        <p:nvSpPr>
          <p:cNvPr id="4" name="Slide Number Placeholder 3">
            <a:extLst>
              <a:ext uri="{FF2B5EF4-FFF2-40B4-BE49-F238E27FC236}">
                <a16:creationId xmlns:a16="http://schemas.microsoft.com/office/drawing/2014/main" id="{1F96E8BB-1856-E42E-E7B8-BF8443B012F5}"/>
              </a:ext>
            </a:extLst>
          </p:cNvPr>
          <p:cNvSpPr>
            <a:spLocks noGrp="1"/>
          </p:cNvSpPr>
          <p:nvPr>
            <p:ph type="sldNum" sz="quarter" idx="12"/>
          </p:nvPr>
        </p:nvSpPr>
        <p:spPr/>
        <p:txBody>
          <a:bodyPr/>
          <a:lstStyle/>
          <a:p>
            <a:fld id="{98FAC77D-5B06-4D0B-AA2C-A9B83BC3703F}" type="slidenum">
              <a:rPr lang="en-US" smtClean="0"/>
              <a:pPr/>
              <a:t>3</a:t>
            </a:fld>
            <a:endParaRPr lang="de-CH"/>
          </a:p>
        </p:txBody>
      </p:sp>
      <p:pic>
        <p:nvPicPr>
          <p:cNvPr id="10" name="Picture 9">
            <a:extLst>
              <a:ext uri="{FF2B5EF4-FFF2-40B4-BE49-F238E27FC236}">
                <a16:creationId xmlns:a16="http://schemas.microsoft.com/office/drawing/2014/main" id="{4B55D456-8D63-701F-737A-D172555CC4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204" y="1342435"/>
            <a:ext cx="2308628" cy="4675080"/>
          </a:xfrm>
          <a:prstGeom prst="rect">
            <a:avLst/>
          </a:prstGeom>
        </p:spPr>
      </p:pic>
      <p:sp>
        <p:nvSpPr>
          <p:cNvPr id="12" name="Rectangle 11">
            <a:extLst>
              <a:ext uri="{FF2B5EF4-FFF2-40B4-BE49-F238E27FC236}">
                <a16:creationId xmlns:a16="http://schemas.microsoft.com/office/drawing/2014/main" id="{74607F5D-3CAB-0554-7072-46DF677348D7}"/>
              </a:ext>
            </a:extLst>
          </p:cNvPr>
          <p:cNvSpPr/>
          <p:nvPr/>
        </p:nvSpPr>
        <p:spPr>
          <a:xfrm>
            <a:off x="2064349" y="4131468"/>
            <a:ext cx="2326482" cy="28575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Speech Bubble: Rectangle 12">
            <a:extLst>
              <a:ext uri="{FF2B5EF4-FFF2-40B4-BE49-F238E27FC236}">
                <a16:creationId xmlns:a16="http://schemas.microsoft.com/office/drawing/2014/main" id="{6FF92641-217D-D82C-2DE8-7BEC4FCCE04C}"/>
              </a:ext>
            </a:extLst>
          </p:cNvPr>
          <p:cNvSpPr/>
          <p:nvPr/>
        </p:nvSpPr>
        <p:spPr>
          <a:xfrm>
            <a:off x="550342" y="3116580"/>
            <a:ext cx="1343445" cy="952500"/>
          </a:xfrm>
          <a:prstGeom prst="wedgeRectCallout">
            <a:avLst>
              <a:gd name="adj1" fmla="val 36675"/>
              <a:gd name="adj2" fmla="val 68361"/>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Wortvorhersage basierend auf vorheriger Eingabe</a:t>
            </a:r>
          </a:p>
        </p:txBody>
      </p:sp>
      <p:sp>
        <p:nvSpPr>
          <p:cNvPr id="14" name="TextBox 13">
            <a:extLst>
              <a:ext uri="{FF2B5EF4-FFF2-40B4-BE49-F238E27FC236}">
                <a16:creationId xmlns:a16="http://schemas.microsoft.com/office/drawing/2014/main" id="{76C6BBE9-EAB4-C08C-82F4-04571864E45D}"/>
              </a:ext>
            </a:extLst>
          </p:cNvPr>
          <p:cNvSpPr txBox="1"/>
          <p:nvPr/>
        </p:nvSpPr>
        <p:spPr>
          <a:xfrm>
            <a:off x="550342" y="5940571"/>
            <a:ext cx="1192634" cy="153888"/>
          </a:xfrm>
          <a:prstGeom prst="rect">
            <a:avLst/>
          </a:prstGeom>
          <a:noFill/>
        </p:spPr>
        <p:txBody>
          <a:bodyPr wrap="none" lIns="0" tIns="0" rIns="0" bIns="0" rtlCol="0">
            <a:spAutoFit/>
          </a:bodyPr>
          <a:lstStyle/>
          <a:p>
            <a:pPr algn="l"/>
            <a:r>
              <a:rPr lang="de-CH" sz="1000" dirty="0">
                <a:solidFill>
                  <a:schemeClr val="tx2"/>
                </a:solidFill>
              </a:rPr>
              <a:t>Quelle: Apple Support</a:t>
            </a:r>
          </a:p>
        </p:txBody>
      </p:sp>
      <p:sp>
        <p:nvSpPr>
          <p:cNvPr id="15" name="TextBox 14">
            <a:extLst>
              <a:ext uri="{FF2B5EF4-FFF2-40B4-BE49-F238E27FC236}">
                <a16:creationId xmlns:a16="http://schemas.microsoft.com/office/drawing/2014/main" id="{29768EEC-D666-FDC4-2FB4-4B8DC98AE3DB}"/>
              </a:ext>
            </a:extLst>
          </p:cNvPr>
          <p:cNvSpPr txBox="1"/>
          <p:nvPr/>
        </p:nvSpPr>
        <p:spPr>
          <a:xfrm>
            <a:off x="6134100" y="5940571"/>
            <a:ext cx="1041952" cy="153888"/>
          </a:xfrm>
          <a:prstGeom prst="rect">
            <a:avLst/>
          </a:prstGeom>
          <a:noFill/>
        </p:spPr>
        <p:txBody>
          <a:bodyPr wrap="none" lIns="0" tIns="0" rIns="0" bIns="0" rtlCol="0">
            <a:spAutoFit/>
          </a:bodyPr>
          <a:lstStyle/>
          <a:p>
            <a:pPr algn="l"/>
            <a:r>
              <a:rPr lang="de-CH" sz="1000" dirty="0">
                <a:solidFill>
                  <a:schemeClr val="tx2"/>
                </a:solidFill>
              </a:rPr>
              <a:t>Quelle: studyflix.de</a:t>
            </a:r>
          </a:p>
        </p:txBody>
      </p:sp>
      <p:pic>
        <p:nvPicPr>
          <p:cNvPr id="16" name="Picture 15">
            <a:extLst>
              <a:ext uri="{FF2B5EF4-FFF2-40B4-BE49-F238E27FC236}">
                <a16:creationId xmlns:a16="http://schemas.microsoft.com/office/drawing/2014/main" id="{16EA2B0F-F2E0-4298-46F4-C208C698F6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625" y="1928008"/>
            <a:ext cx="4994626" cy="2725726"/>
          </a:xfrm>
          <a:prstGeom prst="rect">
            <a:avLst/>
          </a:prstGeom>
          <a:effectLst>
            <a:outerShdw blurRad="50800" dist="38100" dir="2700000" algn="tl" rotWithShape="0">
              <a:prstClr val="black">
                <a:alpha val="40000"/>
              </a:prstClr>
            </a:outerShdw>
          </a:effectLst>
        </p:spPr>
      </p:pic>
      <p:sp>
        <p:nvSpPr>
          <p:cNvPr id="17" name="Speech Bubble: Rectangle 16">
            <a:extLst>
              <a:ext uri="{FF2B5EF4-FFF2-40B4-BE49-F238E27FC236}">
                <a16:creationId xmlns:a16="http://schemas.microsoft.com/office/drawing/2014/main" id="{A723E485-68F7-E4BF-384E-15B05758CF32}"/>
              </a:ext>
            </a:extLst>
          </p:cNvPr>
          <p:cNvSpPr/>
          <p:nvPr/>
        </p:nvSpPr>
        <p:spPr>
          <a:xfrm>
            <a:off x="8522589" y="4861404"/>
            <a:ext cx="1713642" cy="952500"/>
          </a:xfrm>
          <a:prstGeom prst="wedgeRectCallout">
            <a:avLst>
              <a:gd name="adj1" fmla="val -33473"/>
              <a:gd name="adj2" fmla="val -61924"/>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Komplette Textgenerierung gemäss individuellen Vorgabenaben</a:t>
            </a:r>
          </a:p>
        </p:txBody>
      </p:sp>
      <p:sp>
        <p:nvSpPr>
          <p:cNvPr id="19" name="Isosceles Triangle 18">
            <a:extLst>
              <a:ext uri="{FF2B5EF4-FFF2-40B4-BE49-F238E27FC236}">
                <a16:creationId xmlns:a16="http://schemas.microsoft.com/office/drawing/2014/main" id="{14357A44-B9CD-011D-B6E0-38E7AA56D48A}"/>
              </a:ext>
            </a:extLst>
          </p:cNvPr>
          <p:cNvSpPr/>
          <p:nvPr/>
        </p:nvSpPr>
        <p:spPr>
          <a:xfrm rot="5400000">
            <a:off x="5409334" y="3270535"/>
            <a:ext cx="653143" cy="345233"/>
          </a:xfrm>
          <a:prstGeom prst="triangle">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Isosceles Triangle 19">
            <a:extLst>
              <a:ext uri="{FF2B5EF4-FFF2-40B4-BE49-F238E27FC236}">
                <a16:creationId xmlns:a16="http://schemas.microsoft.com/office/drawing/2014/main" id="{B0F38B48-F676-3135-C7DE-C007FCB2B32E}"/>
              </a:ext>
            </a:extLst>
          </p:cNvPr>
          <p:cNvSpPr/>
          <p:nvPr/>
        </p:nvSpPr>
        <p:spPr>
          <a:xfrm rot="5400000">
            <a:off x="5236717" y="3270535"/>
            <a:ext cx="653143" cy="3452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9603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702B45-F147-F6A1-8534-C78D0323681C}"/>
              </a:ext>
            </a:extLst>
          </p:cNvPr>
          <p:cNvSpPr>
            <a:spLocks noGrp="1"/>
          </p:cNvSpPr>
          <p:nvPr>
            <p:ph type="ftr" sz="quarter" idx="11"/>
          </p:nvPr>
        </p:nvSpPr>
        <p:spPr/>
        <p:txBody>
          <a:bodyPr/>
          <a:lstStyle/>
          <a:p>
            <a:r>
              <a:rPr lang="de-CH"/>
              <a:t>Migros Bank | April 2024</a:t>
            </a:r>
            <a:endParaRPr lang="en-CH"/>
          </a:p>
        </p:txBody>
      </p:sp>
      <p:sp>
        <p:nvSpPr>
          <p:cNvPr id="4" name="Slide Number Placeholder 3">
            <a:extLst>
              <a:ext uri="{FF2B5EF4-FFF2-40B4-BE49-F238E27FC236}">
                <a16:creationId xmlns:a16="http://schemas.microsoft.com/office/drawing/2014/main" id="{88574550-1405-A183-1CCC-F78B810E563F}"/>
              </a:ext>
            </a:extLst>
          </p:cNvPr>
          <p:cNvSpPr>
            <a:spLocks noGrp="1"/>
          </p:cNvSpPr>
          <p:nvPr>
            <p:ph type="sldNum" sz="quarter" idx="12"/>
          </p:nvPr>
        </p:nvSpPr>
        <p:spPr/>
        <p:txBody>
          <a:bodyPr/>
          <a:lstStyle/>
          <a:p>
            <a:fld id="{EC8852E4-5B18-48B8-8E58-840F482BC04A}" type="slidenum">
              <a:rPr lang="en-CH" smtClean="0"/>
              <a:t>30</a:t>
            </a:fld>
            <a:endParaRPr lang="en-CH"/>
          </a:p>
        </p:txBody>
      </p:sp>
      <p:sp>
        <p:nvSpPr>
          <p:cNvPr id="5" name="Title 1">
            <a:extLst>
              <a:ext uri="{FF2B5EF4-FFF2-40B4-BE49-F238E27FC236}">
                <a16:creationId xmlns:a16="http://schemas.microsoft.com/office/drawing/2014/main" id="{B9EA7881-8522-5B4D-172C-00D8377EB9FC}"/>
              </a:ext>
            </a:extLst>
          </p:cNvPr>
          <p:cNvSpPr txBox="1">
            <a:spLocks/>
          </p:cNvSpPr>
          <p:nvPr/>
        </p:nvSpPr>
        <p:spPr>
          <a:xfrm>
            <a:off x="550862" y="2987703"/>
            <a:ext cx="11090276" cy="88259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a:solidFill>
                  <a:srgbClr val="4352FF"/>
                </a:solidFill>
                <a:latin typeface="Migrosbank Kievit" panose="02000503040000020004" pitchFamily="2" charset="0"/>
              </a:rPr>
              <a:t>Challenges</a:t>
            </a:r>
            <a:endParaRPr lang="en-CH" dirty="0">
              <a:solidFill>
                <a:srgbClr val="4352FF"/>
              </a:solidFill>
              <a:latin typeface="Migrosbank Kievit" panose="02000503040000020004" pitchFamily="2" charset="0"/>
            </a:endParaRPr>
          </a:p>
        </p:txBody>
      </p:sp>
      <p:pic>
        <p:nvPicPr>
          <p:cNvPr id="8" name="Picture 7" descr="A blue rocket with a sad face&#10;&#10;Description automatically generated">
            <a:extLst>
              <a:ext uri="{FF2B5EF4-FFF2-40B4-BE49-F238E27FC236}">
                <a16:creationId xmlns:a16="http://schemas.microsoft.com/office/drawing/2014/main" id="{931D7C67-29FE-9095-864E-7E16BB593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342" y="2611114"/>
            <a:ext cx="753177" cy="753177"/>
          </a:xfrm>
          <a:prstGeom prst="rect">
            <a:avLst/>
          </a:prstGeom>
        </p:spPr>
      </p:pic>
    </p:spTree>
    <p:extLst>
      <p:ext uri="{BB962C8B-B14F-4D97-AF65-F5344CB8AC3E}">
        <p14:creationId xmlns:p14="http://schemas.microsoft.com/office/powerpoint/2010/main" val="208075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1126-593C-6A42-5784-3FC46AAEE99C}"/>
              </a:ext>
            </a:extLst>
          </p:cNvPr>
          <p:cNvSpPr>
            <a:spLocks noGrp="1"/>
          </p:cNvSpPr>
          <p:nvPr>
            <p:ph type="title"/>
          </p:nvPr>
        </p:nvSpPr>
        <p:spPr>
          <a:xfrm>
            <a:off x="550862" y="249954"/>
            <a:ext cx="11090276" cy="882594"/>
          </a:xfrm>
        </p:spPr>
        <p:txBody>
          <a:bodyPr/>
          <a:lstStyle/>
          <a:p>
            <a:r>
              <a:rPr lang="en-US" dirty="0">
                <a:solidFill>
                  <a:srgbClr val="4352FF"/>
                </a:solidFill>
                <a:latin typeface="Migrosbank Kievit" panose="02000503040000020004" pitchFamily="2" charset="0"/>
              </a:rPr>
              <a:t>Challenge 1: </a:t>
            </a:r>
            <a:r>
              <a:rPr lang="en-US" dirty="0" err="1">
                <a:solidFill>
                  <a:srgbClr val="4352FF"/>
                </a:solidFill>
                <a:latin typeface="Migrosbank Kievit" panose="02000503040000020004" pitchFamily="2" charset="0"/>
              </a:rPr>
              <a:t>Kundenreaktionswesen</a:t>
            </a:r>
            <a:br>
              <a:rPr lang="en-US" dirty="0">
                <a:solidFill>
                  <a:srgbClr val="4352FF"/>
                </a:solidFill>
                <a:latin typeface="Migrosbank Kievit" panose="02000503040000020004" pitchFamily="2" charset="0"/>
              </a:rPr>
            </a:br>
            <a:r>
              <a:rPr lang="en-US" dirty="0" err="1">
                <a:solidFill>
                  <a:srgbClr val="4352FF"/>
                </a:solidFill>
                <a:latin typeface="Migrosbank Kievit" panose="02000503040000020004" pitchFamily="2" charset="0"/>
              </a:rPr>
              <a:t>Informationen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extrahieren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Themen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clustern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Antwort</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generieren</a:t>
            </a:r>
            <a:endParaRPr lang="en-CH" dirty="0">
              <a:solidFill>
                <a:srgbClr val="4352FF"/>
              </a:solidFill>
              <a:latin typeface="Migrosbank Kievit" panose="02000503040000020004" pitchFamily="2" charset="0"/>
            </a:endParaRPr>
          </a:p>
        </p:txBody>
      </p:sp>
      <p:sp>
        <p:nvSpPr>
          <p:cNvPr id="4" name="Footer Placeholder 3">
            <a:extLst>
              <a:ext uri="{FF2B5EF4-FFF2-40B4-BE49-F238E27FC236}">
                <a16:creationId xmlns:a16="http://schemas.microsoft.com/office/drawing/2014/main" id="{E3BCEE2C-DE48-BFB4-A280-E4D8D3942C7F}"/>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8102A32-1E22-16DF-8E08-F26F4BA58111}"/>
              </a:ext>
            </a:extLst>
          </p:cNvPr>
          <p:cNvSpPr>
            <a:spLocks noGrp="1"/>
          </p:cNvSpPr>
          <p:nvPr>
            <p:ph type="sldNum" sz="quarter" idx="12"/>
          </p:nvPr>
        </p:nvSpPr>
        <p:spPr/>
        <p:txBody>
          <a:bodyPr/>
          <a:lstStyle/>
          <a:p>
            <a:fld id="{EC8852E4-5B18-48B8-8E58-840F482BC04A}" type="slidenum">
              <a:rPr lang="en-CH" smtClean="0"/>
              <a:t>31</a:t>
            </a:fld>
            <a:endParaRPr lang="en-CH"/>
          </a:p>
        </p:txBody>
      </p:sp>
      <p:sp>
        <p:nvSpPr>
          <p:cNvPr id="9" name="Content Placeholder 2">
            <a:extLst>
              <a:ext uri="{FF2B5EF4-FFF2-40B4-BE49-F238E27FC236}">
                <a16:creationId xmlns:a16="http://schemas.microsoft.com/office/drawing/2014/main" id="{42C7AD0C-6DCD-AC77-340C-53B4C2B10F8F}"/>
              </a:ext>
            </a:extLst>
          </p:cNvPr>
          <p:cNvSpPr txBox="1">
            <a:spLocks/>
          </p:cNvSpPr>
          <p:nvPr/>
        </p:nvSpPr>
        <p:spPr>
          <a:xfrm>
            <a:off x="550863" y="2108558"/>
            <a:ext cx="10961687" cy="6109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a:lstStyle>
          <a:p>
            <a:r>
              <a:rPr lang="de-DE" sz="1850" dirty="0">
                <a:solidFill>
                  <a:srgbClr val="0D0D0D"/>
                </a:solidFill>
                <a:highlight>
                  <a:srgbClr val="FFFFFF"/>
                </a:highlight>
                <a:latin typeface="Migrosbank Kievit" panose="02000503040000020004" pitchFamily="2" charset="0"/>
              </a:rPr>
              <a:t>Kundenfeedbacks kategorisieren (clustern) und aus vorformulierten Textbausteinen eine passende versandfertige Antwort in der jeweiligen Sprache generieren.</a:t>
            </a:r>
          </a:p>
        </p:txBody>
      </p:sp>
      <p:grpSp>
        <p:nvGrpSpPr>
          <p:cNvPr id="20" name="Group 19">
            <a:extLst>
              <a:ext uri="{FF2B5EF4-FFF2-40B4-BE49-F238E27FC236}">
                <a16:creationId xmlns:a16="http://schemas.microsoft.com/office/drawing/2014/main" id="{4F5A377C-DD62-1E7E-CEE2-1218775851C5}"/>
              </a:ext>
            </a:extLst>
          </p:cNvPr>
          <p:cNvGrpSpPr/>
          <p:nvPr/>
        </p:nvGrpSpPr>
        <p:grpSpPr>
          <a:xfrm>
            <a:off x="8392159" y="3265903"/>
            <a:ext cx="3248978" cy="2863435"/>
            <a:chOff x="8392159" y="2993805"/>
            <a:chExt cx="3248978" cy="2863435"/>
          </a:xfrm>
        </p:grpSpPr>
        <p:sp>
          <p:nvSpPr>
            <p:cNvPr id="8" name="Rectangle 7">
              <a:extLst>
                <a:ext uri="{FF2B5EF4-FFF2-40B4-BE49-F238E27FC236}">
                  <a16:creationId xmlns:a16="http://schemas.microsoft.com/office/drawing/2014/main" id="{217E7BD5-F15A-E8F1-F6CF-2F5CC98F4BA5}"/>
                </a:ext>
              </a:extLst>
            </p:cNvPr>
            <p:cNvSpPr/>
            <p:nvPr/>
          </p:nvSpPr>
          <p:spPr>
            <a:xfrm>
              <a:off x="8392160"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Content Placeholder 2">
              <a:extLst>
                <a:ext uri="{FF2B5EF4-FFF2-40B4-BE49-F238E27FC236}">
                  <a16:creationId xmlns:a16="http://schemas.microsoft.com/office/drawing/2014/main" id="{C22866AE-F750-673B-760A-45E7ECEAA931}"/>
                </a:ext>
              </a:extLst>
            </p:cNvPr>
            <p:cNvSpPr txBox="1">
              <a:spLocks/>
            </p:cNvSpPr>
            <p:nvPr/>
          </p:nvSpPr>
          <p:spPr>
            <a:xfrm>
              <a:off x="8430258" y="3456202"/>
              <a:ext cx="2897181" cy="228844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750" dirty="0" err="1">
                  <a:solidFill>
                    <a:srgbClr val="0D0D0D"/>
                  </a:solidFill>
                  <a:latin typeface="Migrosbank Kievit" panose="02000503040000020004" pitchFamily="2" charset="0"/>
                </a:rPr>
                <a:t>Anliegen</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werden</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korrekt</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erkannt</a:t>
              </a:r>
              <a:r>
                <a:rPr lang="en-US" sz="1750" dirty="0">
                  <a:solidFill>
                    <a:srgbClr val="0D0D0D"/>
                  </a:solidFill>
                  <a:latin typeface="Migrosbank Kievit" panose="02000503040000020004" pitchFamily="2" charset="0"/>
                </a:rPr>
                <a:t> und </a:t>
              </a:r>
              <a:r>
                <a:rPr lang="en-US" sz="1750" dirty="0" err="1">
                  <a:solidFill>
                    <a:srgbClr val="0D0D0D"/>
                  </a:solidFill>
                  <a:latin typeface="Migrosbank Kievit" panose="02000503040000020004" pitchFamily="2" charset="0"/>
                </a:rPr>
                <a:t>kategorisiert</a:t>
              </a:r>
              <a:endParaRPr lang="en-US" sz="1750" dirty="0">
                <a:solidFill>
                  <a:srgbClr val="0D0D0D"/>
                </a:solidFill>
                <a:latin typeface="Migrosbank Kievit" panose="02000503040000020004" pitchFamily="2" charset="0"/>
              </a:endParaRPr>
            </a:p>
            <a:p>
              <a:pPr>
                <a:buFont typeface="Wingdings" panose="05000000000000000000" pitchFamily="2" charset="2"/>
                <a:buChar char="§"/>
              </a:pPr>
              <a:r>
                <a:rPr lang="en-US" sz="1750" dirty="0" err="1">
                  <a:solidFill>
                    <a:srgbClr val="0D0D0D"/>
                  </a:solidFill>
                  <a:latin typeface="Migrosbank Kievit" panose="02000503040000020004" pitchFamily="2" charset="0"/>
                </a:rPr>
                <a:t>Antwort</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folgt</a:t>
              </a:r>
              <a:r>
                <a:rPr lang="en-US" sz="1750" dirty="0">
                  <a:solidFill>
                    <a:srgbClr val="0D0D0D"/>
                  </a:solidFill>
                  <a:latin typeface="Migrosbank Kievit" panose="02000503040000020004" pitchFamily="2" charset="0"/>
                </a:rPr>
                <a:t> stark den </a:t>
              </a:r>
              <a:r>
                <a:rPr lang="en-US" sz="1750" dirty="0" err="1">
                  <a:solidFill>
                    <a:srgbClr val="0D0D0D"/>
                  </a:solidFill>
                  <a:latin typeface="Migrosbank Kievit" panose="02000503040000020004" pitchFamily="2" charset="0"/>
                </a:rPr>
                <a:t>mitgelieferten</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Textbausteinen</a:t>
              </a:r>
              <a:endParaRPr lang="en-US" sz="1750" dirty="0">
                <a:solidFill>
                  <a:srgbClr val="0D0D0D"/>
                </a:solidFill>
                <a:latin typeface="Migrosbank Kievit" panose="02000503040000020004" pitchFamily="2" charset="0"/>
              </a:endParaRPr>
            </a:p>
            <a:p>
              <a:pPr>
                <a:buFont typeface="Wingdings" panose="05000000000000000000" pitchFamily="2" charset="2"/>
                <a:buChar char="§"/>
              </a:pPr>
              <a:r>
                <a:rPr lang="en-US" sz="1750" dirty="0" err="1">
                  <a:solidFill>
                    <a:srgbClr val="0D0D0D"/>
                  </a:solidFill>
                  <a:latin typeface="Migrosbank Kievit" panose="02000503040000020004" pitchFamily="2" charset="0"/>
                </a:rPr>
                <a:t>Keine</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erfundenen</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unpassenden</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Textpassagen</a:t>
              </a:r>
              <a:endParaRPr lang="de-CH" sz="1750" dirty="0">
                <a:solidFill>
                  <a:srgbClr val="0D0D0D"/>
                </a:solidFill>
                <a:latin typeface="Migrosbank Kievit" panose="02000503040000020004" pitchFamily="2" charset="0"/>
              </a:endParaRPr>
            </a:p>
          </p:txBody>
        </p:sp>
        <p:sp>
          <p:nvSpPr>
            <p:cNvPr id="11" name="TextBox 10">
              <a:extLst>
                <a:ext uri="{FF2B5EF4-FFF2-40B4-BE49-F238E27FC236}">
                  <a16:creationId xmlns:a16="http://schemas.microsoft.com/office/drawing/2014/main" id="{1FC03B12-0A58-C75A-A259-2E1768EBBEE9}"/>
                </a:ext>
              </a:extLst>
            </p:cNvPr>
            <p:cNvSpPr txBox="1"/>
            <p:nvPr/>
          </p:nvSpPr>
          <p:spPr>
            <a:xfrm>
              <a:off x="8392159"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Auswertungskriterien</a:t>
              </a:r>
            </a:p>
          </p:txBody>
        </p:sp>
      </p:grpSp>
      <p:sp>
        <p:nvSpPr>
          <p:cNvPr id="12" name="Arrow: Chevron 11">
            <a:extLst>
              <a:ext uri="{FF2B5EF4-FFF2-40B4-BE49-F238E27FC236}">
                <a16:creationId xmlns:a16="http://schemas.microsoft.com/office/drawing/2014/main" id="{03451FC5-20A5-1E32-295E-730418620F69}"/>
              </a:ext>
            </a:extLst>
          </p:cNvPr>
          <p:cNvSpPr/>
          <p:nvPr/>
        </p:nvSpPr>
        <p:spPr>
          <a:xfrm rot="5400000">
            <a:off x="796927" y="2661691"/>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3" name="TextBox 12">
            <a:extLst>
              <a:ext uri="{FF2B5EF4-FFF2-40B4-BE49-F238E27FC236}">
                <a16:creationId xmlns:a16="http://schemas.microsoft.com/office/drawing/2014/main" id="{1F5AE0FD-6C37-FED2-241C-4995619702B3}"/>
              </a:ext>
            </a:extLst>
          </p:cNvPr>
          <p:cNvSpPr txBox="1"/>
          <p:nvPr/>
        </p:nvSpPr>
        <p:spPr>
          <a:xfrm>
            <a:off x="550862" y="1749883"/>
            <a:ext cx="3316288"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b="1" dirty="0"/>
              <a:t>Challenge</a:t>
            </a:r>
          </a:p>
        </p:txBody>
      </p:sp>
      <p:grpSp>
        <p:nvGrpSpPr>
          <p:cNvPr id="21" name="Group 20">
            <a:extLst>
              <a:ext uri="{FF2B5EF4-FFF2-40B4-BE49-F238E27FC236}">
                <a16:creationId xmlns:a16="http://schemas.microsoft.com/office/drawing/2014/main" id="{FC5A1ABB-5296-3358-5C7A-B4A65FE65745}"/>
              </a:ext>
            </a:extLst>
          </p:cNvPr>
          <p:cNvGrpSpPr/>
          <p:nvPr/>
        </p:nvGrpSpPr>
        <p:grpSpPr>
          <a:xfrm>
            <a:off x="4471511" y="3265903"/>
            <a:ext cx="3248978" cy="2863435"/>
            <a:chOff x="4249102" y="2993805"/>
            <a:chExt cx="3248978" cy="2863435"/>
          </a:xfrm>
        </p:grpSpPr>
        <p:sp>
          <p:nvSpPr>
            <p:cNvPr id="14" name="Rectangle 13">
              <a:extLst>
                <a:ext uri="{FF2B5EF4-FFF2-40B4-BE49-F238E27FC236}">
                  <a16:creationId xmlns:a16="http://schemas.microsoft.com/office/drawing/2014/main" id="{AFC8A8EF-624F-E7F6-6E64-A2415528BEFA}"/>
                </a:ext>
              </a:extLst>
            </p:cNvPr>
            <p:cNvSpPr/>
            <p:nvPr/>
          </p:nvSpPr>
          <p:spPr>
            <a:xfrm>
              <a:off x="424910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Content Placeholder 2">
              <a:extLst>
                <a:ext uri="{FF2B5EF4-FFF2-40B4-BE49-F238E27FC236}">
                  <a16:creationId xmlns:a16="http://schemas.microsoft.com/office/drawing/2014/main" id="{D29F056F-4997-015E-19DB-A08ADB8C61DF}"/>
                </a:ext>
              </a:extLst>
            </p:cNvPr>
            <p:cNvSpPr txBox="1">
              <a:spLocks/>
            </p:cNvSpPr>
            <p:nvPr/>
          </p:nvSpPr>
          <p:spPr>
            <a:xfrm>
              <a:off x="4287201" y="3456202"/>
              <a:ext cx="2897181" cy="143308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DE" sz="1750" dirty="0">
                  <a:solidFill>
                    <a:srgbClr val="0D0D0D"/>
                  </a:solidFill>
                  <a:latin typeface="Migrosbank Kievit" panose="02000503040000020004" pitchFamily="2" charset="0"/>
                </a:rPr>
                <a:t>Erkannte Kategorie(n) aus dem Kundenfeedback</a:t>
              </a:r>
            </a:p>
            <a:p>
              <a:pPr>
                <a:buFont typeface="Wingdings" panose="05000000000000000000" pitchFamily="2" charset="2"/>
                <a:buChar char="§"/>
              </a:pPr>
              <a:r>
                <a:rPr lang="de-DE" sz="1750" dirty="0">
                  <a:solidFill>
                    <a:srgbClr val="0D0D0D"/>
                  </a:solidFill>
                  <a:latin typeface="Migrosbank Kievit" panose="02000503040000020004" pitchFamily="2" charset="0"/>
                </a:rPr>
                <a:t>Eine versandfertige Antwort in der jeweiligen Sprache </a:t>
              </a:r>
              <a:endParaRPr lang="de-CH" sz="1750" dirty="0">
                <a:solidFill>
                  <a:srgbClr val="0D0D0D"/>
                </a:solidFill>
                <a:latin typeface="Migrosbank Kievit" panose="02000503040000020004" pitchFamily="2" charset="0"/>
              </a:endParaRPr>
            </a:p>
          </p:txBody>
        </p:sp>
        <p:sp>
          <p:nvSpPr>
            <p:cNvPr id="16" name="TextBox 15">
              <a:extLst>
                <a:ext uri="{FF2B5EF4-FFF2-40B4-BE49-F238E27FC236}">
                  <a16:creationId xmlns:a16="http://schemas.microsoft.com/office/drawing/2014/main" id="{1D09BDCA-E850-6DDC-15AE-AB830ABCCFB4}"/>
                </a:ext>
              </a:extLst>
            </p:cNvPr>
            <p:cNvSpPr txBox="1"/>
            <p:nvPr/>
          </p:nvSpPr>
          <p:spPr>
            <a:xfrm>
              <a:off x="424910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Erwarteter Output</a:t>
              </a:r>
            </a:p>
          </p:txBody>
        </p:sp>
      </p:grpSp>
      <p:grpSp>
        <p:nvGrpSpPr>
          <p:cNvPr id="22" name="Group 21">
            <a:extLst>
              <a:ext uri="{FF2B5EF4-FFF2-40B4-BE49-F238E27FC236}">
                <a16:creationId xmlns:a16="http://schemas.microsoft.com/office/drawing/2014/main" id="{DA0B5F5B-7740-21E1-2B56-69D8DA894C55}"/>
              </a:ext>
            </a:extLst>
          </p:cNvPr>
          <p:cNvGrpSpPr/>
          <p:nvPr/>
        </p:nvGrpSpPr>
        <p:grpSpPr>
          <a:xfrm>
            <a:off x="550862" y="3265903"/>
            <a:ext cx="3248978" cy="2863435"/>
            <a:chOff x="550862" y="2993805"/>
            <a:chExt cx="3248978" cy="2863435"/>
          </a:xfrm>
        </p:grpSpPr>
        <p:sp>
          <p:nvSpPr>
            <p:cNvPr id="17" name="Rectangle 16">
              <a:extLst>
                <a:ext uri="{FF2B5EF4-FFF2-40B4-BE49-F238E27FC236}">
                  <a16:creationId xmlns:a16="http://schemas.microsoft.com/office/drawing/2014/main" id="{EA77B6F9-2C1A-C415-9F2F-1A0B7A6766DC}"/>
                </a:ext>
              </a:extLst>
            </p:cNvPr>
            <p:cNvSpPr/>
            <p:nvPr/>
          </p:nvSpPr>
          <p:spPr>
            <a:xfrm>
              <a:off x="55086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Content Placeholder 2">
              <a:extLst>
                <a:ext uri="{FF2B5EF4-FFF2-40B4-BE49-F238E27FC236}">
                  <a16:creationId xmlns:a16="http://schemas.microsoft.com/office/drawing/2014/main" id="{E46F9FE2-9E1C-4DB3-C334-5D7635D7C6F7}"/>
                </a:ext>
              </a:extLst>
            </p:cNvPr>
            <p:cNvSpPr txBox="1">
              <a:spLocks/>
            </p:cNvSpPr>
            <p:nvPr/>
          </p:nvSpPr>
          <p:spPr>
            <a:xfrm>
              <a:off x="588961" y="3456202"/>
              <a:ext cx="2897181" cy="131895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CH" sz="1750" dirty="0">
                  <a:solidFill>
                    <a:srgbClr val="0D0D0D"/>
                  </a:solidFill>
                  <a:latin typeface="Migrosbank Kievit" panose="02000503040000020004" pitchFamily="2" charset="0"/>
                </a:rPr>
                <a:t>Kundenfeedbacks</a:t>
              </a:r>
            </a:p>
            <a:p>
              <a:pPr>
                <a:buFont typeface="Wingdings" panose="05000000000000000000" pitchFamily="2" charset="2"/>
                <a:buChar char="§"/>
              </a:pPr>
              <a:r>
                <a:rPr lang="de-CH" sz="1750" dirty="0">
                  <a:solidFill>
                    <a:srgbClr val="0D0D0D"/>
                  </a:solidFill>
                  <a:latin typeface="Migrosbank Kievit" panose="02000503040000020004" pitchFamily="2" charset="0"/>
                </a:rPr>
                <a:t>Kategorien fürs Clustering</a:t>
              </a:r>
            </a:p>
            <a:p>
              <a:pPr>
                <a:buFont typeface="Wingdings" panose="05000000000000000000" pitchFamily="2" charset="2"/>
                <a:buChar char="§"/>
              </a:pPr>
              <a:r>
                <a:rPr lang="de-CH" sz="1750" dirty="0">
                  <a:solidFill>
                    <a:srgbClr val="0D0D0D"/>
                  </a:solidFill>
                  <a:latin typeface="Migrosbank Kievit" panose="02000503040000020004" pitchFamily="2" charset="0"/>
                </a:rPr>
                <a:t>Textbausteine für das Generieren der Antworten</a:t>
              </a:r>
            </a:p>
          </p:txBody>
        </p:sp>
        <p:sp>
          <p:nvSpPr>
            <p:cNvPr id="19" name="TextBox 18">
              <a:extLst>
                <a:ext uri="{FF2B5EF4-FFF2-40B4-BE49-F238E27FC236}">
                  <a16:creationId xmlns:a16="http://schemas.microsoft.com/office/drawing/2014/main" id="{69B6764D-B0F7-E708-5C2E-B368F95130AD}"/>
                </a:ext>
              </a:extLst>
            </p:cNvPr>
            <p:cNvSpPr txBox="1"/>
            <p:nvPr/>
          </p:nvSpPr>
          <p:spPr>
            <a:xfrm>
              <a:off x="55086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Input</a:t>
              </a:r>
            </a:p>
          </p:txBody>
        </p:sp>
      </p:grpSp>
      <p:pic>
        <p:nvPicPr>
          <p:cNvPr id="23" name="Picture 22" descr="A blue puzzle piece with a finger&#10;&#10;Description automatically generated">
            <a:extLst>
              <a:ext uri="{FF2B5EF4-FFF2-40B4-BE49-F238E27FC236}">
                <a16:creationId xmlns:a16="http://schemas.microsoft.com/office/drawing/2014/main" id="{AC7CA6E5-9FA4-AD17-C8BD-C8BE42A086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84333" y="1336245"/>
            <a:ext cx="271267" cy="271267"/>
          </a:xfrm>
          <a:prstGeom prst="rect">
            <a:avLst/>
          </a:prstGeom>
        </p:spPr>
      </p:pic>
      <p:sp>
        <p:nvSpPr>
          <p:cNvPr id="24" name="TextBox 23">
            <a:extLst>
              <a:ext uri="{FF2B5EF4-FFF2-40B4-BE49-F238E27FC236}">
                <a16:creationId xmlns:a16="http://schemas.microsoft.com/office/drawing/2014/main" id="{53833F7F-23FF-AB48-10C0-2660C43F3FED}"/>
              </a:ext>
            </a:extLst>
          </p:cNvPr>
          <p:cNvSpPr txBox="1"/>
          <p:nvPr/>
        </p:nvSpPr>
        <p:spPr>
          <a:xfrm>
            <a:off x="9653588" y="1336245"/>
            <a:ext cx="1987548" cy="377026"/>
          </a:xfrm>
          <a:prstGeom prst="rect">
            <a:avLst/>
          </a:prstGeom>
          <a:noFill/>
        </p:spPr>
        <p:txBody>
          <a:bodyPr vert="horz" lIns="0" tIns="0" rIns="0" bIns="0" rtlCol="0" anchor="ctr">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sz="1400" dirty="0" err="1"/>
              <a:t>Ownerin</a:t>
            </a:r>
            <a:r>
              <a:rPr lang="de-CH" sz="1400" dirty="0"/>
              <a:t>: Janine Steiner</a:t>
            </a:r>
          </a:p>
        </p:txBody>
      </p:sp>
    </p:spTree>
    <p:extLst>
      <p:ext uri="{BB962C8B-B14F-4D97-AF65-F5344CB8AC3E}">
        <p14:creationId xmlns:p14="http://schemas.microsoft.com/office/powerpoint/2010/main" val="2203179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1126-593C-6A42-5784-3FC46AAEE99C}"/>
              </a:ext>
            </a:extLst>
          </p:cNvPr>
          <p:cNvSpPr>
            <a:spLocks noGrp="1"/>
          </p:cNvSpPr>
          <p:nvPr>
            <p:ph type="title"/>
          </p:nvPr>
        </p:nvSpPr>
        <p:spPr>
          <a:xfrm>
            <a:off x="550862" y="249954"/>
            <a:ext cx="11090276" cy="882594"/>
          </a:xfrm>
        </p:spPr>
        <p:txBody>
          <a:bodyPr/>
          <a:lstStyle/>
          <a:p>
            <a:r>
              <a:rPr lang="en-US" dirty="0">
                <a:solidFill>
                  <a:srgbClr val="4352FF"/>
                </a:solidFill>
                <a:latin typeface="Migrosbank Kievit" panose="02000503040000020004" pitchFamily="2" charset="0"/>
              </a:rPr>
              <a:t>Challenge 2: </a:t>
            </a:r>
            <a:r>
              <a:rPr lang="en-US" dirty="0" err="1">
                <a:solidFill>
                  <a:srgbClr val="4352FF"/>
                </a:solidFill>
                <a:latin typeface="Migrosbank Kievit" panose="02000503040000020004" pitchFamily="2" charset="0"/>
              </a:rPr>
              <a:t>Semantische</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Suche</a:t>
            </a:r>
            <a:br>
              <a:rPr lang="en-US" dirty="0">
                <a:solidFill>
                  <a:srgbClr val="4352FF"/>
                </a:solidFill>
                <a:latin typeface="Migrosbank Kievit" panose="02000503040000020004" pitchFamily="2" charset="0"/>
              </a:rPr>
            </a:br>
            <a:r>
              <a:rPr lang="en-US" dirty="0" err="1">
                <a:solidFill>
                  <a:srgbClr val="4352FF"/>
                </a:solidFill>
                <a:latin typeface="Migrosbank Kievit" panose="02000503040000020004" pitchFamily="2" charset="0"/>
              </a:rPr>
              <a:t>Informationen</a:t>
            </a:r>
            <a:r>
              <a:rPr lang="en-US" dirty="0">
                <a:solidFill>
                  <a:srgbClr val="4352FF"/>
                </a:solidFill>
                <a:latin typeface="Migrosbank Kievit" panose="02000503040000020004" pitchFamily="2" charset="0"/>
              </a:rPr>
              <a:t> in </a:t>
            </a:r>
            <a:r>
              <a:rPr lang="en-US" dirty="0" err="1">
                <a:solidFill>
                  <a:srgbClr val="4352FF"/>
                </a:solidFill>
                <a:latin typeface="Migrosbank Kievit" panose="02000503040000020004" pitchFamily="2" charset="0"/>
              </a:rPr>
              <a:t>grossen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Dokumenten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finden</a:t>
            </a:r>
            <a:r>
              <a:rPr lang="en-US" dirty="0">
                <a:solidFill>
                  <a:srgbClr val="4352FF"/>
                </a:solidFill>
                <a:latin typeface="Migrosbank Kievit" panose="02000503040000020004" pitchFamily="2" charset="0"/>
              </a:rPr>
              <a:t> und </a:t>
            </a:r>
            <a:r>
              <a:rPr lang="en-US" dirty="0" err="1">
                <a:solidFill>
                  <a:srgbClr val="4352FF"/>
                </a:solidFill>
                <a:latin typeface="Migrosbank Kievit" panose="02000503040000020004" pitchFamily="2" charset="0"/>
              </a:rPr>
              <a:t>fragen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dazu</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beantworten</a:t>
            </a:r>
            <a:endParaRPr lang="en-CH" dirty="0">
              <a:solidFill>
                <a:srgbClr val="4352FF"/>
              </a:solidFill>
              <a:latin typeface="Migrosbank Kievit" panose="02000503040000020004" pitchFamily="2" charset="0"/>
            </a:endParaRPr>
          </a:p>
        </p:txBody>
      </p:sp>
      <p:sp>
        <p:nvSpPr>
          <p:cNvPr id="4" name="Footer Placeholder 3">
            <a:extLst>
              <a:ext uri="{FF2B5EF4-FFF2-40B4-BE49-F238E27FC236}">
                <a16:creationId xmlns:a16="http://schemas.microsoft.com/office/drawing/2014/main" id="{E3BCEE2C-DE48-BFB4-A280-E4D8D3942C7F}"/>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8102A32-1E22-16DF-8E08-F26F4BA58111}"/>
              </a:ext>
            </a:extLst>
          </p:cNvPr>
          <p:cNvSpPr>
            <a:spLocks noGrp="1"/>
          </p:cNvSpPr>
          <p:nvPr>
            <p:ph type="sldNum" sz="quarter" idx="12"/>
          </p:nvPr>
        </p:nvSpPr>
        <p:spPr/>
        <p:txBody>
          <a:bodyPr/>
          <a:lstStyle/>
          <a:p>
            <a:fld id="{EC8852E4-5B18-48B8-8E58-840F482BC04A}" type="slidenum">
              <a:rPr lang="en-CH" smtClean="0"/>
              <a:t>32</a:t>
            </a:fld>
            <a:endParaRPr lang="en-CH"/>
          </a:p>
        </p:txBody>
      </p:sp>
      <p:sp>
        <p:nvSpPr>
          <p:cNvPr id="9" name="Content Placeholder 2">
            <a:extLst>
              <a:ext uri="{FF2B5EF4-FFF2-40B4-BE49-F238E27FC236}">
                <a16:creationId xmlns:a16="http://schemas.microsoft.com/office/drawing/2014/main" id="{42C7AD0C-6DCD-AC77-340C-53B4C2B10F8F}"/>
              </a:ext>
            </a:extLst>
          </p:cNvPr>
          <p:cNvSpPr txBox="1">
            <a:spLocks/>
          </p:cNvSpPr>
          <p:nvPr/>
        </p:nvSpPr>
        <p:spPr>
          <a:xfrm>
            <a:off x="550863" y="2108558"/>
            <a:ext cx="10961687" cy="6109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a:lstStyle>
          <a:p>
            <a:r>
              <a:rPr lang="de-DE" sz="1850" dirty="0">
                <a:solidFill>
                  <a:srgbClr val="0D0D0D"/>
                </a:solidFill>
                <a:highlight>
                  <a:srgbClr val="FFFFFF"/>
                </a:highlight>
                <a:latin typeface="Migrosbank Kievit" panose="02000503040000020004" pitchFamily="2" charset="0"/>
              </a:rPr>
              <a:t>Suche nach relevanten Informationen in einem oder mehreren Dokumenten und beantworte die Frage kurz und knapp. Die Referenz auf das Dokument soll Teil der Antwort sein.</a:t>
            </a:r>
          </a:p>
        </p:txBody>
      </p:sp>
      <p:grpSp>
        <p:nvGrpSpPr>
          <p:cNvPr id="20" name="Group 19">
            <a:extLst>
              <a:ext uri="{FF2B5EF4-FFF2-40B4-BE49-F238E27FC236}">
                <a16:creationId xmlns:a16="http://schemas.microsoft.com/office/drawing/2014/main" id="{4F5A377C-DD62-1E7E-CEE2-1218775851C5}"/>
              </a:ext>
            </a:extLst>
          </p:cNvPr>
          <p:cNvGrpSpPr/>
          <p:nvPr/>
        </p:nvGrpSpPr>
        <p:grpSpPr>
          <a:xfrm>
            <a:off x="8392159" y="3265903"/>
            <a:ext cx="3248978" cy="2863435"/>
            <a:chOff x="8392159" y="2993805"/>
            <a:chExt cx="3248978" cy="2863435"/>
          </a:xfrm>
        </p:grpSpPr>
        <p:sp>
          <p:nvSpPr>
            <p:cNvPr id="8" name="Rectangle 7">
              <a:extLst>
                <a:ext uri="{FF2B5EF4-FFF2-40B4-BE49-F238E27FC236}">
                  <a16:creationId xmlns:a16="http://schemas.microsoft.com/office/drawing/2014/main" id="{217E7BD5-F15A-E8F1-F6CF-2F5CC98F4BA5}"/>
                </a:ext>
              </a:extLst>
            </p:cNvPr>
            <p:cNvSpPr/>
            <p:nvPr/>
          </p:nvSpPr>
          <p:spPr>
            <a:xfrm>
              <a:off x="8392160"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Content Placeholder 2">
              <a:extLst>
                <a:ext uri="{FF2B5EF4-FFF2-40B4-BE49-F238E27FC236}">
                  <a16:creationId xmlns:a16="http://schemas.microsoft.com/office/drawing/2014/main" id="{C22866AE-F750-673B-760A-45E7ECEAA931}"/>
                </a:ext>
              </a:extLst>
            </p:cNvPr>
            <p:cNvSpPr txBox="1">
              <a:spLocks/>
            </p:cNvSpPr>
            <p:nvPr/>
          </p:nvSpPr>
          <p:spPr>
            <a:xfrm>
              <a:off x="8430258" y="3456202"/>
              <a:ext cx="2897181" cy="119071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750" dirty="0" err="1">
                  <a:solidFill>
                    <a:srgbClr val="0D0D0D"/>
                  </a:solidFill>
                  <a:latin typeface="Migrosbank Kievit" panose="02000503040000020004" pitchFamily="2" charset="0"/>
                </a:rPr>
                <a:t>Antwort</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ist</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korrekt</a:t>
              </a:r>
              <a:r>
                <a:rPr lang="en-US" sz="1750" dirty="0">
                  <a:solidFill>
                    <a:srgbClr val="0D0D0D"/>
                  </a:solidFill>
                  <a:latin typeface="Migrosbank Kievit" panose="02000503040000020004" pitchFamily="2" charset="0"/>
                </a:rPr>
                <a:t> und </a:t>
              </a:r>
              <a:r>
                <a:rPr lang="en-US" sz="1750" dirty="0" err="1">
                  <a:solidFill>
                    <a:srgbClr val="0D0D0D"/>
                  </a:solidFill>
                  <a:latin typeface="Migrosbank Kievit" panose="02000503040000020004" pitchFamily="2" charset="0"/>
                </a:rPr>
                <a:t>klar</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formuliert</a:t>
              </a:r>
              <a:endParaRPr lang="en-US" sz="1750" dirty="0">
                <a:solidFill>
                  <a:srgbClr val="0D0D0D"/>
                </a:solidFill>
                <a:latin typeface="Migrosbank Kievit" panose="02000503040000020004" pitchFamily="2" charset="0"/>
              </a:endParaRPr>
            </a:p>
            <a:p>
              <a:pPr>
                <a:buFont typeface="Wingdings" panose="05000000000000000000" pitchFamily="2" charset="2"/>
                <a:buChar char="§"/>
              </a:pPr>
              <a:r>
                <a:rPr lang="en-US" sz="1750" dirty="0" err="1">
                  <a:solidFill>
                    <a:srgbClr val="0D0D0D"/>
                  </a:solidFill>
                  <a:latin typeface="Migrosbank Kievit" panose="02000503040000020004" pitchFamily="2" charset="0"/>
                </a:rPr>
                <a:t>Referenz</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ist</a:t>
              </a:r>
              <a:r>
                <a:rPr lang="en-US" sz="1750" dirty="0">
                  <a:solidFill>
                    <a:srgbClr val="0D0D0D"/>
                  </a:solidFill>
                  <a:latin typeface="Migrosbank Kievit" panose="02000503040000020004" pitchFamily="2" charset="0"/>
                </a:rPr>
                <a:t> </a:t>
              </a:r>
              <a:r>
                <a:rPr lang="en-US" sz="1750" dirty="0" err="1">
                  <a:solidFill>
                    <a:srgbClr val="0D0D0D"/>
                  </a:solidFill>
                  <a:latin typeface="Migrosbank Kievit" panose="02000503040000020004" pitchFamily="2" charset="0"/>
                </a:rPr>
                <a:t>vorhanden</a:t>
              </a:r>
              <a:r>
                <a:rPr lang="en-US" sz="1750" dirty="0">
                  <a:solidFill>
                    <a:srgbClr val="0D0D0D"/>
                  </a:solidFill>
                  <a:latin typeface="Migrosbank Kievit" panose="02000503040000020004" pitchFamily="2" charset="0"/>
                </a:rPr>
                <a:t> und </a:t>
              </a:r>
              <a:r>
                <a:rPr lang="en-US" sz="1750" dirty="0" err="1">
                  <a:solidFill>
                    <a:srgbClr val="0D0D0D"/>
                  </a:solidFill>
                  <a:latin typeface="Migrosbank Kievit" panose="02000503040000020004" pitchFamily="2" charset="0"/>
                </a:rPr>
                <a:t>korrekt</a:t>
              </a:r>
              <a:endParaRPr lang="de-CH" sz="1750" dirty="0">
                <a:solidFill>
                  <a:srgbClr val="0D0D0D"/>
                </a:solidFill>
                <a:latin typeface="Migrosbank Kievit" panose="02000503040000020004" pitchFamily="2" charset="0"/>
              </a:endParaRPr>
            </a:p>
          </p:txBody>
        </p:sp>
        <p:sp>
          <p:nvSpPr>
            <p:cNvPr id="11" name="TextBox 10">
              <a:extLst>
                <a:ext uri="{FF2B5EF4-FFF2-40B4-BE49-F238E27FC236}">
                  <a16:creationId xmlns:a16="http://schemas.microsoft.com/office/drawing/2014/main" id="{1FC03B12-0A58-C75A-A259-2E1768EBBEE9}"/>
                </a:ext>
              </a:extLst>
            </p:cNvPr>
            <p:cNvSpPr txBox="1"/>
            <p:nvPr/>
          </p:nvSpPr>
          <p:spPr>
            <a:xfrm>
              <a:off x="8392159"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Auswertungskriterien</a:t>
              </a:r>
            </a:p>
          </p:txBody>
        </p:sp>
      </p:grpSp>
      <p:sp>
        <p:nvSpPr>
          <p:cNvPr id="12" name="Arrow: Chevron 11">
            <a:extLst>
              <a:ext uri="{FF2B5EF4-FFF2-40B4-BE49-F238E27FC236}">
                <a16:creationId xmlns:a16="http://schemas.microsoft.com/office/drawing/2014/main" id="{03451FC5-20A5-1E32-295E-730418620F69}"/>
              </a:ext>
            </a:extLst>
          </p:cNvPr>
          <p:cNvSpPr/>
          <p:nvPr/>
        </p:nvSpPr>
        <p:spPr>
          <a:xfrm rot="5400000">
            <a:off x="796927" y="2661691"/>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3" name="TextBox 12">
            <a:extLst>
              <a:ext uri="{FF2B5EF4-FFF2-40B4-BE49-F238E27FC236}">
                <a16:creationId xmlns:a16="http://schemas.microsoft.com/office/drawing/2014/main" id="{1F5AE0FD-6C37-FED2-241C-4995619702B3}"/>
              </a:ext>
            </a:extLst>
          </p:cNvPr>
          <p:cNvSpPr txBox="1"/>
          <p:nvPr/>
        </p:nvSpPr>
        <p:spPr>
          <a:xfrm>
            <a:off x="550862" y="1749883"/>
            <a:ext cx="3316288"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b="1" dirty="0"/>
              <a:t>Challenge</a:t>
            </a:r>
          </a:p>
        </p:txBody>
      </p:sp>
      <p:grpSp>
        <p:nvGrpSpPr>
          <p:cNvPr id="21" name="Group 20">
            <a:extLst>
              <a:ext uri="{FF2B5EF4-FFF2-40B4-BE49-F238E27FC236}">
                <a16:creationId xmlns:a16="http://schemas.microsoft.com/office/drawing/2014/main" id="{FC5A1ABB-5296-3358-5C7A-B4A65FE65745}"/>
              </a:ext>
            </a:extLst>
          </p:cNvPr>
          <p:cNvGrpSpPr/>
          <p:nvPr/>
        </p:nvGrpSpPr>
        <p:grpSpPr>
          <a:xfrm>
            <a:off x="4471511" y="3265903"/>
            <a:ext cx="3248978" cy="2863435"/>
            <a:chOff x="4249102" y="2993805"/>
            <a:chExt cx="3248978" cy="2863435"/>
          </a:xfrm>
        </p:grpSpPr>
        <p:sp>
          <p:nvSpPr>
            <p:cNvPr id="14" name="Rectangle 13">
              <a:extLst>
                <a:ext uri="{FF2B5EF4-FFF2-40B4-BE49-F238E27FC236}">
                  <a16:creationId xmlns:a16="http://schemas.microsoft.com/office/drawing/2014/main" id="{AFC8A8EF-624F-E7F6-6E64-A2415528BEFA}"/>
                </a:ext>
              </a:extLst>
            </p:cNvPr>
            <p:cNvSpPr/>
            <p:nvPr/>
          </p:nvSpPr>
          <p:spPr>
            <a:xfrm>
              <a:off x="424910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Content Placeholder 2">
              <a:extLst>
                <a:ext uri="{FF2B5EF4-FFF2-40B4-BE49-F238E27FC236}">
                  <a16:creationId xmlns:a16="http://schemas.microsoft.com/office/drawing/2014/main" id="{D29F056F-4997-015E-19DB-A08ADB8C61DF}"/>
                </a:ext>
              </a:extLst>
            </p:cNvPr>
            <p:cNvSpPr txBox="1">
              <a:spLocks/>
            </p:cNvSpPr>
            <p:nvPr/>
          </p:nvSpPr>
          <p:spPr>
            <a:xfrm>
              <a:off x="4287201" y="3456202"/>
              <a:ext cx="2897181" cy="119071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DE" sz="1750" dirty="0">
                  <a:solidFill>
                    <a:srgbClr val="0D0D0D"/>
                  </a:solidFill>
                  <a:latin typeface="Migrosbank Kievit" panose="02000503040000020004" pitchFamily="2" charset="0"/>
                </a:rPr>
                <a:t>Antwort auf die Frage</a:t>
              </a:r>
            </a:p>
            <a:p>
              <a:pPr>
                <a:buFont typeface="Wingdings" panose="05000000000000000000" pitchFamily="2" charset="2"/>
                <a:buChar char="§"/>
              </a:pPr>
              <a:r>
                <a:rPr lang="de-DE" sz="1750" dirty="0">
                  <a:solidFill>
                    <a:srgbClr val="0D0D0D"/>
                  </a:solidFill>
                  <a:latin typeface="Migrosbank Kievit" panose="02000503040000020004" pitchFamily="2" charset="0"/>
                </a:rPr>
                <a:t>Referenz auf das relevante Dokument oder Textabschnitt</a:t>
              </a:r>
              <a:endParaRPr lang="de-CH" sz="1750" dirty="0">
                <a:solidFill>
                  <a:srgbClr val="0D0D0D"/>
                </a:solidFill>
                <a:latin typeface="Migrosbank Kievit" panose="02000503040000020004" pitchFamily="2" charset="0"/>
              </a:endParaRPr>
            </a:p>
          </p:txBody>
        </p:sp>
        <p:sp>
          <p:nvSpPr>
            <p:cNvPr id="16" name="TextBox 15">
              <a:extLst>
                <a:ext uri="{FF2B5EF4-FFF2-40B4-BE49-F238E27FC236}">
                  <a16:creationId xmlns:a16="http://schemas.microsoft.com/office/drawing/2014/main" id="{1D09BDCA-E850-6DDC-15AE-AB830ABCCFB4}"/>
                </a:ext>
              </a:extLst>
            </p:cNvPr>
            <p:cNvSpPr txBox="1"/>
            <p:nvPr/>
          </p:nvSpPr>
          <p:spPr>
            <a:xfrm>
              <a:off x="424910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Erwarteter Output</a:t>
              </a:r>
            </a:p>
          </p:txBody>
        </p:sp>
      </p:grpSp>
      <p:grpSp>
        <p:nvGrpSpPr>
          <p:cNvPr id="22" name="Group 21">
            <a:extLst>
              <a:ext uri="{FF2B5EF4-FFF2-40B4-BE49-F238E27FC236}">
                <a16:creationId xmlns:a16="http://schemas.microsoft.com/office/drawing/2014/main" id="{DA0B5F5B-7740-21E1-2B56-69D8DA894C55}"/>
              </a:ext>
            </a:extLst>
          </p:cNvPr>
          <p:cNvGrpSpPr/>
          <p:nvPr/>
        </p:nvGrpSpPr>
        <p:grpSpPr>
          <a:xfrm>
            <a:off x="550862" y="3265903"/>
            <a:ext cx="3248978" cy="2863435"/>
            <a:chOff x="550862" y="2993805"/>
            <a:chExt cx="3248978" cy="2863435"/>
          </a:xfrm>
        </p:grpSpPr>
        <p:sp>
          <p:nvSpPr>
            <p:cNvPr id="17" name="Rectangle 16">
              <a:extLst>
                <a:ext uri="{FF2B5EF4-FFF2-40B4-BE49-F238E27FC236}">
                  <a16:creationId xmlns:a16="http://schemas.microsoft.com/office/drawing/2014/main" id="{EA77B6F9-2C1A-C415-9F2F-1A0B7A6766DC}"/>
                </a:ext>
              </a:extLst>
            </p:cNvPr>
            <p:cNvSpPr/>
            <p:nvPr/>
          </p:nvSpPr>
          <p:spPr>
            <a:xfrm>
              <a:off x="55086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Content Placeholder 2">
              <a:extLst>
                <a:ext uri="{FF2B5EF4-FFF2-40B4-BE49-F238E27FC236}">
                  <a16:creationId xmlns:a16="http://schemas.microsoft.com/office/drawing/2014/main" id="{E46F9FE2-9E1C-4DB3-C334-5D7635D7C6F7}"/>
                </a:ext>
              </a:extLst>
            </p:cNvPr>
            <p:cNvSpPr txBox="1">
              <a:spLocks/>
            </p:cNvSpPr>
            <p:nvPr/>
          </p:nvSpPr>
          <p:spPr>
            <a:xfrm>
              <a:off x="588961" y="3456202"/>
              <a:ext cx="2897181" cy="143308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CH" sz="1750" dirty="0">
                  <a:solidFill>
                    <a:srgbClr val="0D0D0D"/>
                  </a:solidFill>
                  <a:latin typeface="Migrosbank Kievit" panose="02000503040000020004" pitchFamily="2" charset="0"/>
                </a:rPr>
                <a:t>Dokumente, die Informationen über Lieferanten enthalten</a:t>
              </a:r>
            </a:p>
            <a:p>
              <a:pPr>
                <a:buFont typeface="Wingdings" panose="05000000000000000000" pitchFamily="2" charset="2"/>
                <a:buChar char="§"/>
              </a:pPr>
              <a:r>
                <a:rPr lang="de-CH" sz="1750" dirty="0">
                  <a:solidFill>
                    <a:srgbClr val="0D0D0D"/>
                  </a:solidFill>
                  <a:latin typeface="Migrosbank Kievit" panose="02000503040000020004" pitchFamily="2" charset="0"/>
                </a:rPr>
                <a:t>Eine Frage zu dem Dokument</a:t>
              </a:r>
            </a:p>
          </p:txBody>
        </p:sp>
        <p:sp>
          <p:nvSpPr>
            <p:cNvPr id="19" name="TextBox 18">
              <a:extLst>
                <a:ext uri="{FF2B5EF4-FFF2-40B4-BE49-F238E27FC236}">
                  <a16:creationId xmlns:a16="http://schemas.microsoft.com/office/drawing/2014/main" id="{69B6764D-B0F7-E708-5C2E-B368F95130AD}"/>
                </a:ext>
              </a:extLst>
            </p:cNvPr>
            <p:cNvSpPr txBox="1"/>
            <p:nvPr/>
          </p:nvSpPr>
          <p:spPr>
            <a:xfrm>
              <a:off x="55086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Input</a:t>
              </a:r>
            </a:p>
          </p:txBody>
        </p:sp>
      </p:grpSp>
      <p:pic>
        <p:nvPicPr>
          <p:cNvPr id="23" name="Picture 22" descr="A blue puzzle piece with a finger&#10;&#10;Description automatically generated">
            <a:extLst>
              <a:ext uri="{FF2B5EF4-FFF2-40B4-BE49-F238E27FC236}">
                <a16:creationId xmlns:a16="http://schemas.microsoft.com/office/drawing/2014/main" id="{AC7CA6E5-9FA4-AD17-C8BD-C8BE42A086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84333" y="1336245"/>
            <a:ext cx="271267" cy="271267"/>
          </a:xfrm>
          <a:prstGeom prst="rect">
            <a:avLst/>
          </a:prstGeom>
        </p:spPr>
      </p:pic>
      <p:sp>
        <p:nvSpPr>
          <p:cNvPr id="24" name="TextBox 23">
            <a:extLst>
              <a:ext uri="{FF2B5EF4-FFF2-40B4-BE49-F238E27FC236}">
                <a16:creationId xmlns:a16="http://schemas.microsoft.com/office/drawing/2014/main" id="{53833F7F-23FF-AB48-10C0-2660C43F3FED}"/>
              </a:ext>
            </a:extLst>
          </p:cNvPr>
          <p:cNvSpPr txBox="1"/>
          <p:nvPr/>
        </p:nvSpPr>
        <p:spPr>
          <a:xfrm>
            <a:off x="9653588" y="1336245"/>
            <a:ext cx="1987548" cy="377026"/>
          </a:xfrm>
          <a:prstGeom prst="rect">
            <a:avLst/>
          </a:prstGeom>
          <a:noFill/>
        </p:spPr>
        <p:txBody>
          <a:bodyPr vert="horz" lIns="0" tIns="0" rIns="0" bIns="0" rtlCol="0" anchor="ctr">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sz="1400" dirty="0" err="1"/>
              <a:t>Owner</a:t>
            </a:r>
            <a:r>
              <a:rPr lang="de-CH" sz="1400" dirty="0"/>
              <a:t>: Angel </a:t>
            </a:r>
            <a:r>
              <a:rPr lang="de-CH" sz="1400" dirty="0" err="1"/>
              <a:t>Nespereira</a:t>
            </a:r>
            <a:endParaRPr lang="de-CH" sz="1400" dirty="0"/>
          </a:p>
        </p:txBody>
      </p:sp>
    </p:spTree>
    <p:extLst>
      <p:ext uri="{BB962C8B-B14F-4D97-AF65-F5344CB8AC3E}">
        <p14:creationId xmlns:p14="http://schemas.microsoft.com/office/powerpoint/2010/main" val="3585913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1126-593C-6A42-5784-3FC46AAEE99C}"/>
              </a:ext>
            </a:extLst>
          </p:cNvPr>
          <p:cNvSpPr>
            <a:spLocks noGrp="1"/>
          </p:cNvSpPr>
          <p:nvPr>
            <p:ph type="title"/>
          </p:nvPr>
        </p:nvSpPr>
        <p:spPr>
          <a:xfrm>
            <a:off x="550862" y="249954"/>
            <a:ext cx="11090276" cy="882594"/>
          </a:xfrm>
        </p:spPr>
        <p:txBody>
          <a:bodyPr/>
          <a:lstStyle/>
          <a:p>
            <a:r>
              <a:rPr lang="en-US" dirty="0">
                <a:solidFill>
                  <a:srgbClr val="4352FF"/>
                </a:solidFill>
                <a:latin typeface="Migrosbank Kievit" panose="02000503040000020004" pitchFamily="2" charset="0"/>
              </a:rPr>
              <a:t>Challenge 3: Texte </a:t>
            </a:r>
            <a:r>
              <a:rPr lang="en-US" dirty="0" err="1">
                <a:solidFill>
                  <a:srgbClr val="4352FF"/>
                </a:solidFill>
                <a:latin typeface="Migrosbank Kievit" panose="02000503040000020004" pitchFamily="2" charset="0"/>
              </a:rPr>
              <a:t>transformieren</a:t>
            </a:r>
            <a:br>
              <a:rPr lang="en-US" dirty="0">
                <a:solidFill>
                  <a:srgbClr val="4352FF"/>
                </a:solidFill>
                <a:latin typeface="Migrosbank Kievit" panose="02000503040000020004" pitchFamily="2" charset="0"/>
              </a:rPr>
            </a:br>
            <a:r>
              <a:rPr lang="en-US" dirty="0">
                <a:solidFill>
                  <a:srgbClr val="4352FF"/>
                </a:solidFill>
                <a:latin typeface="Migrosbank Kievit" panose="02000503040000020004" pitchFamily="2" charset="0"/>
              </a:rPr>
              <a:t>Texte </a:t>
            </a:r>
            <a:r>
              <a:rPr lang="en-US" dirty="0" err="1">
                <a:solidFill>
                  <a:srgbClr val="4352FF"/>
                </a:solidFill>
                <a:latin typeface="Migrosbank Kievit" panose="02000503040000020004" pitchFamily="2" charset="0"/>
              </a:rPr>
              <a:t>zusammenfassen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umformulieren</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oder</a:t>
            </a:r>
            <a:r>
              <a:rPr lang="en-US" dirty="0">
                <a:solidFill>
                  <a:srgbClr val="4352FF"/>
                </a:solidFill>
                <a:latin typeface="Migrosbank Kievit" panose="02000503040000020004" pitchFamily="2" charset="0"/>
              </a:rPr>
              <a:t> </a:t>
            </a:r>
            <a:r>
              <a:rPr lang="en-US" dirty="0" err="1">
                <a:solidFill>
                  <a:srgbClr val="4352FF"/>
                </a:solidFill>
                <a:latin typeface="Migrosbank Kievit" panose="02000503040000020004" pitchFamily="2" charset="0"/>
              </a:rPr>
              <a:t>vereinfachen</a:t>
            </a:r>
            <a:endParaRPr lang="en-CH" dirty="0">
              <a:solidFill>
                <a:srgbClr val="4352FF"/>
              </a:solidFill>
              <a:latin typeface="Migrosbank Kievit" panose="02000503040000020004" pitchFamily="2" charset="0"/>
            </a:endParaRPr>
          </a:p>
        </p:txBody>
      </p:sp>
      <p:sp>
        <p:nvSpPr>
          <p:cNvPr id="4" name="Footer Placeholder 3">
            <a:extLst>
              <a:ext uri="{FF2B5EF4-FFF2-40B4-BE49-F238E27FC236}">
                <a16:creationId xmlns:a16="http://schemas.microsoft.com/office/drawing/2014/main" id="{E3BCEE2C-DE48-BFB4-A280-E4D8D3942C7F}"/>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8102A32-1E22-16DF-8E08-F26F4BA58111}"/>
              </a:ext>
            </a:extLst>
          </p:cNvPr>
          <p:cNvSpPr>
            <a:spLocks noGrp="1"/>
          </p:cNvSpPr>
          <p:nvPr>
            <p:ph type="sldNum" sz="quarter" idx="12"/>
          </p:nvPr>
        </p:nvSpPr>
        <p:spPr/>
        <p:txBody>
          <a:bodyPr/>
          <a:lstStyle/>
          <a:p>
            <a:fld id="{EC8852E4-5B18-48B8-8E58-840F482BC04A}" type="slidenum">
              <a:rPr lang="en-CH" smtClean="0"/>
              <a:t>33</a:t>
            </a:fld>
            <a:endParaRPr lang="en-CH"/>
          </a:p>
        </p:txBody>
      </p:sp>
      <p:sp>
        <p:nvSpPr>
          <p:cNvPr id="9" name="Content Placeholder 2">
            <a:extLst>
              <a:ext uri="{FF2B5EF4-FFF2-40B4-BE49-F238E27FC236}">
                <a16:creationId xmlns:a16="http://schemas.microsoft.com/office/drawing/2014/main" id="{42C7AD0C-6DCD-AC77-340C-53B4C2B10F8F}"/>
              </a:ext>
            </a:extLst>
          </p:cNvPr>
          <p:cNvSpPr txBox="1">
            <a:spLocks/>
          </p:cNvSpPr>
          <p:nvPr/>
        </p:nvSpPr>
        <p:spPr>
          <a:xfrm>
            <a:off x="550863" y="2108558"/>
            <a:ext cx="10961687" cy="6109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2"/>
              </a:buClr>
              <a:buFont typeface="Symbol" panose="05050102010706020507" pitchFamily="18" charset="2"/>
              <a:buNone/>
              <a:defRPr sz="1800" kern="1200">
                <a:solidFill>
                  <a:schemeClr val="tx2"/>
                </a:solidFill>
                <a:latin typeface="+mn-lt"/>
                <a:ea typeface="+mn-ea"/>
                <a:cs typeface="+mn-cs"/>
              </a:defRPr>
            </a:lvl1pPr>
            <a:lvl2pPr marL="216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b="0" kern="1200">
                <a:solidFill>
                  <a:schemeClr val="tx2"/>
                </a:solidFill>
                <a:latin typeface="+mn-lt"/>
                <a:ea typeface="+mn-ea"/>
                <a:cs typeface="+mn-cs"/>
              </a:defRPr>
            </a:lvl2pPr>
            <a:lvl3pPr marL="432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3pPr>
            <a:lvl4pPr marL="648000" indent="-216000" algn="l" defTabSz="914400" rtl="0" eaLnBrk="1" latinLnBrk="0" hangingPunct="1">
              <a:lnSpc>
                <a:spcPct val="100000"/>
              </a:lnSpc>
              <a:spcBef>
                <a:spcPts val="600"/>
              </a:spcBef>
              <a:spcAft>
                <a:spcPts val="0"/>
              </a:spcAft>
              <a:buClr>
                <a:schemeClr val="tx2"/>
              </a:buClr>
              <a:buFont typeface="Symbol" panose="05050102010706020507" pitchFamily="18" charset="2"/>
              <a:buChar char="-"/>
              <a:defRPr sz="18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5pPr>
            <a:lvl6pPr marL="1080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6pPr>
            <a:lvl7pPr marL="1296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7pPr>
            <a:lvl8pPr marL="1512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8pPr>
            <a:lvl9pPr marL="1728000" indent="-216000" algn="l" defTabSz="914400" rtl="0" eaLnBrk="1" latinLnBrk="0" hangingPunct="1">
              <a:lnSpc>
                <a:spcPct val="90000"/>
              </a:lnSpc>
              <a:spcBef>
                <a:spcPts val="600"/>
              </a:spcBef>
              <a:spcAft>
                <a:spcPts val="0"/>
              </a:spcAft>
              <a:buClr>
                <a:schemeClr val="tx2"/>
              </a:buClr>
              <a:buFont typeface="Symbol" panose="05050102010706020507" pitchFamily="18" charset="2"/>
              <a:buChar char="-"/>
              <a:defRPr sz="1600" kern="1200">
                <a:solidFill>
                  <a:schemeClr val="tx2"/>
                </a:solidFill>
                <a:latin typeface="+mn-lt"/>
                <a:ea typeface="+mn-ea"/>
                <a:cs typeface="+mn-cs"/>
              </a:defRPr>
            </a:lvl9pPr>
          </a:lstStyle>
          <a:p>
            <a:r>
              <a:rPr lang="de-DE" sz="1850" dirty="0">
                <a:solidFill>
                  <a:srgbClr val="0D0D0D"/>
                </a:solidFill>
                <a:highlight>
                  <a:srgbClr val="FFFFFF"/>
                </a:highlight>
                <a:latin typeface="Migrosbank Kievit" panose="02000503040000020004" pitchFamily="2" charset="0"/>
              </a:rPr>
              <a:t>Komplizierte Texte aus dem Investment-Bereich so zu vereinfachen, dass sie von unseren Kunden gerne gelesen werden.</a:t>
            </a:r>
          </a:p>
        </p:txBody>
      </p:sp>
      <p:grpSp>
        <p:nvGrpSpPr>
          <p:cNvPr id="20" name="Group 19">
            <a:extLst>
              <a:ext uri="{FF2B5EF4-FFF2-40B4-BE49-F238E27FC236}">
                <a16:creationId xmlns:a16="http://schemas.microsoft.com/office/drawing/2014/main" id="{4F5A377C-DD62-1E7E-CEE2-1218775851C5}"/>
              </a:ext>
            </a:extLst>
          </p:cNvPr>
          <p:cNvGrpSpPr/>
          <p:nvPr/>
        </p:nvGrpSpPr>
        <p:grpSpPr>
          <a:xfrm>
            <a:off x="8392159" y="3265903"/>
            <a:ext cx="3248978" cy="2863435"/>
            <a:chOff x="8392159" y="2993805"/>
            <a:chExt cx="3248978" cy="2863435"/>
          </a:xfrm>
        </p:grpSpPr>
        <p:sp>
          <p:nvSpPr>
            <p:cNvPr id="8" name="Rectangle 7">
              <a:extLst>
                <a:ext uri="{FF2B5EF4-FFF2-40B4-BE49-F238E27FC236}">
                  <a16:creationId xmlns:a16="http://schemas.microsoft.com/office/drawing/2014/main" id="{217E7BD5-F15A-E8F1-F6CF-2F5CC98F4BA5}"/>
                </a:ext>
              </a:extLst>
            </p:cNvPr>
            <p:cNvSpPr/>
            <p:nvPr/>
          </p:nvSpPr>
          <p:spPr>
            <a:xfrm>
              <a:off x="8392160"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Content Placeholder 2">
              <a:extLst>
                <a:ext uri="{FF2B5EF4-FFF2-40B4-BE49-F238E27FC236}">
                  <a16:creationId xmlns:a16="http://schemas.microsoft.com/office/drawing/2014/main" id="{C22866AE-F750-673B-760A-45E7ECEAA931}"/>
                </a:ext>
              </a:extLst>
            </p:cNvPr>
            <p:cNvSpPr txBox="1">
              <a:spLocks/>
            </p:cNvSpPr>
            <p:nvPr/>
          </p:nvSpPr>
          <p:spPr>
            <a:xfrm>
              <a:off x="8430258" y="3456202"/>
              <a:ext cx="2897181" cy="119071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CH" sz="1750" dirty="0">
                  <a:solidFill>
                    <a:srgbClr val="0D0D0D"/>
                  </a:solidFill>
                  <a:latin typeface="Migrosbank Kievit" panose="02000503040000020004" pitchFamily="2" charset="0"/>
                </a:rPr>
                <a:t>Texte sind einfach und verständlich</a:t>
              </a:r>
            </a:p>
            <a:p>
              <a:pPr>
                <a:buFont typeface="Wingdings" panose="05000000000000000000" pitchFamily="2" charset="2"/>
                <a:buChar char="§"/>
              </a:pPr>
              <a:r>
                <a:rPr lang="de-CH" sz="1750" dirty="0">
                  <a:solidFill>
                    <a:srgbClr val="0D0D0D"/>
                  </a:solidFill>
                  <a:latin typeface="Migrosbank Kievit" panose="02000503040000020004" pitchFamily="2" charset="0"/>
                </a:rPr>
                <a:t>Keine Inhalte sind verloren gegangen</a:t>
              </a:r>
            </a:p>
          </p:txBody>
        </p:sp>
        <p:sp>
          <p:nvSpPr>
            <p:cNvPr id="11" name="TextBox 10">
              <a:extLst>
                <a:ext uri="{FF2B5EF4-FFF2-40B4-BE49-F238E27FC236}">
                  <a16:creationId xmlns:a16="http://schemas.microsoft.com/office/drawing/2014/main" id="{1FC03B12-0A58-C75A-A259-2E1768EBBEE9}"/>
                </a:ext>
              </a:extLst>
            </p:cNvPr>
            <p:cNvSpPr txBox="1"/>
            <p:nvPr/>
          </p:nvSpPr>
          <p:spPr>
            <a:xfrm>
              <a:off x="8392159"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Auswertungskriterien</a:t>
              </a:r>
            </a:p>
          </p:txBody>
        </p:sp>
      </p:grpSp>
      <p:sp>
        <p:nvSpPr>
          <p:cNvPr id="12" name="Arrow: Chevron 11">
            <a:extLst>
              <a:ext uri="{FF2B5EF4-FFF2-40B4-BE49-F238E27FC236}">
                <a16:creationId xmlns:a16="http://schemas.microsoft.com/office/drawing/2014/main" id="{03451FC5-20A5-1E32-295E-730418620F69}"/>
              </a:ext>
            </a:extLst>
          </p:cNvPr>
          <p:cNvSpPr/>
          <p:nvPr/>
        </p:nvSpPr>
        <p:spPr>
          <a:xfrm rot="5400000">
            <a:off x="796927" y="2661691"/>
            <a:ext cx="209547" cy="701676"/>
          </a:xfrm>
          <a:prstGeom prst="chevron">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3" name="TextBox 12">
            <a:extLst>
              <a:ext uri="{FF2B5EF4-FFF2-40B4-BE49-F238E27FC236}">
                <a16:creationId xmlns:a16="http://schemas.microsoft.com/office/drawing/2014/main" id="{1F5AE0FD-6C37-FED2-241C-4995619702B3}"/>
              </a:ext>
            </a:extLst>
          </p:cNvPr>
          <p:cNvSpPr txBox="1"/>
          <p:nvPr/>
        </p:nvSpPr>
        <p:spPr>
          <a:xfrm>
            <a:off x="550862" y="1749883"/>
            <a:ext cx="3316288"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b="1" dirty="0"/>
              <a:t>Challenge</a:t>
            </a:r>
          </a:p>
        </p:txBody>
      </p:sp>
      <p:grpSp>
        <p:nvGrpSpPr>
          <p:cNvPr id="21" name="Group 20">
            <a:extLst>
              <a:ext uri="{FF2B5EF4-FFF2-40B4-BE49-F238E27FC236}">
                <a16:creationId xmlns:a16="http://schemas.microsoft.com/office/drawing/2014/main" id="{FC5A1ABB-5296-3358-5C7A-B4A65FE65745}"/>
              </a:ext>
            </a:extLst>
          </p:cNvPr>
          <p:cNvGrpSpPr/>
          <p:nvPr/>
        </p:nvGrpSpPr>
        <p:grpSpPr>
          <a:xfrm>
            <a:off x="4471511" y="3265903"/>
            <a:ext cx="3248978" cy="2863435"/>
            <a:chOff x="4249102" y="2993805"/>
            <a:chExt cx="3248978" cy="2863435"/>
          </a:xfrm>
        </p:grpSpPr>
        <p:sp>
          <p:nvSpPr>
            <p:cNvPr id="14" name="Rectangle 13">
              <a:extLst>
                <a:ext uri="{FF2B5EF4-FFF2-40B4-BE49-F238E27FC236}">
                  <a16:creationId xmlns:a16="http://schemas.microsoft.com/office/drawing/2014/main" id="{AFC8A8EF-624F-E7F6-6E64-A2415528BEFA}"/>
                </a:ext>
              </a:extLst>
            </p:cNvPr>
            <p:cNvSpPr/>
            <p:nvPr/>
          </p:nvSpPr>
          <p:spPr>
            <a:xfrm>
              <a:off x="424910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Content Placeholder 2">
              <a:extLst>
                <a:ext uri="{FF2B5EF4-FFF2-40B4-BE49-F238E27FC236}">
                  <a16:creationId xmlns:a16="http://schemas.microsoft.com/office/drawing/2014/main" id="{D29F056F-4997-015E-19DB-A08ADB8C61DF}"/>
                </a:ext>
              </a:extLst>
            </p:cNvPr>
            <p:cNvSpPr txBox="1">
              <a:spLocks/>
            </p:cNvSpPr>
            <p:nvPr/>
          </p:nvSpPr>
          <p:spPr>
            <a:xfrm>
              <a:off x="4287201" y="3456202"/>
              <a:ext cx="2897181" cy="21602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DE" sz="1750" dirty="0">
                  <a:solidFill>
                    <a:srgbClr val="0D0D0D"/>
                  </a:solidFill>
                  <a:latin typeface="Migrosbank Kievit" panose="02000503040000020004" pitchFamily="2" charset="0"/>
                </a:rPr>
                <a:t>Ein vereinfachter Text, der Zielgruppengerecht ist und den mitgelieferten Beispielen ähnelt</a:t>
              </a:r>
            </a:p>
            <a:p>
              <a:pPr>
                <a:buFont typeface="Wingdings" panose="05000000000000000000" pitchFamily="2" charset="2"/>
                <a:buChar char="§"/>
              </a:pPr>
              <a:r>
                <a:rPr lang="de-DE" sz="1750" dirty="0">
                  <a:solidFill>
                    <a:srgbClr val="0D0D0D"/>
                  </a:solidFill>
                  <a:latin typeface="Migrosbank Kievit" panose="02000503040000020004" pitchFamily="2" charset="0"/>
                </a:rPr>
                <a:t>Alle Inhalte aus dem ursprünglichen Text sind nach der Umformulierung noch vorhanden</a:t>
              </a:r>
              <a:endParaRPr lang="de-CH" sz="1750" dirty="0">
                <a:solidFill>
                  <a:srgbClr val="0D0D0D"/>
                </a:solidFill>
                <a:latin typeface="Migrosbank Kievit" panose="02000503040000020004" pitchFamily="2" charset="0"/>
              </a:endParaRPr>
            </a:p>
          </p:txBody>
        </p:sp>
        <p:sp>
          <p:nvSpPr>
            <p:cNvPr id="16" name="TextBox 15">
              <a:extLst>
                <a:ext uri="{FF2B5EF4-FFF2-40B4-BE49-F238E27FC236}">
                  <a16:creationId xmlns:a16="http://schemas.microsoft.com/office/drawing/2014/main" id="{1D09BDCA-E850-6DDC-15AE-AB830ABCCFB4}"/>
                </a:ext>
              </a:extLst>
            </p:cNvPr>
            <p:cNvSpPr txBox="1"/>
            <p:nvPr/>
          </p:nvSpPr>
          <p:spPr>
            <a:xfrm>
              <a:off x="424910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Erwarteter Output</a:t>
              </a:r>
            </a:p>
          </p:txBody>
        </p:sp>
      </p:grpSp>
      <p:grpSp>
        <p:nvGrpSpPr>
          <p:cNvPr id="22" name="Group 21">
            <a:extLst>
              <a:ext uri="{FF2B5EF4-FFF2-40B4-BE49-F238E27FC236}">
                <a16:creationId xmlns:a16="http://schemas.microsoft.com/office/drawing/2014/main" id="{DA0B5F5B-7740-21E1-2B56-69D8DA894C55}"/>
              </a:ext>
            </a:extLst>
          </p:cNvPr>
          <p:cNvGrpSpPr/>
          <p:nvPr/>
        </p:nvGrpSpPr>
        <p:grpSpPr>
          <a:xfrm>
            <a:off x="550862" y="3265903"/>
            <a:ext cx="3248978" cy="2863435"/>
            <a:chOff x="550862" y="2993805"/>
            <a:chExt cx="3248978" cy="2863435"/>
          </a:xfrm>
        </p:grpSpPr>
        <p:sp>
          <p:nvSpPr>
            <p:cNvPr id="17" name="Rectangle 16">
              <a:extLst>
                <a:ext uri="{FF2B5EF4-FFF2-40B4-BE49-F238E27FC236}">
                  <a16:creationId xmlns:a16="http://schemas.microsoft.com/office/drawing/2014/main" id="{EA77B6F9-2C1A-C415-9F2F-1A0B7A6766DC}"/>
                </a:ext>
              </a:extLst>
            </p:cNvPr>
            <p:cNvSpPr/>
            <p:nvPr/>
          </p:nvSpPr>
          <p:spPr>
            <a:xfrm>
              <a:off x="550863" y="3333140"/>
              <a:ext cx="3248977" cy="252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Content Placeholder 2">
              <a:extLst>
                <a:ext uri="{FF2B5EF4-FFF2-40B4-BE49-F238E27FC236}">
                  <a16:creationId xmlns:a16="http://schemas.microsoft.com/office/drawing/2014/main" id="{E46F9FE2-9E1C-4DB3-C334-5D7635D7C6F7}"/>
                </a:ext>
              </a:extLst>
            </p:cNvPr>
            <p:cNvSpPr txBox="1">
              <a:spLocks/>
            </p:cNvSpPr>
            <p:nvPr/>
          </p:nvSpPr>
          <p:spPr>
            <a:xfrm>
              <a:off x="588961" y="3456202"/>
              <a:ext cx="2897181" cy="131895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de-CH" sz="1750" dirty="0">
                  <a:solidFill>
                    <a:srgbClr val="0D0D0D"/>
                  </a:solidFill>
                  <a:latin typeface="Migrosbank Kievit" panose="02000503040000020004" pitchFamily="2" charset="0"/>
                </a:rPr>
                <a:t>Beispiel-Eingabe-Texte</a:t>
              </a:r>
            </a:p>
            <a:p>
              <a:pPr>
                <a:buFont typeface="Wingdings" panose="05000000000000000000" pitchFamily="2" charset="2"/>
                <a:buChar char="§"/>
              </a:pPr>
              <a:r>
                <a:rPr lang="de-CH" sz="1750" dirty="0">
                  <a:solidFill>
                    <a:srgbClr val="0D0D0D"/>
                  </a:solidFill>
                  <a:latin typeface="Migrosbank Kievit" panose="02000503040000020004" pitchFamily="2" charset="0"/>
                </a:rPr>
                <a:t>Ideale Texte, die ein Mensch umformuliert hat</a:t>
              </a:r>
            </a:p>
            <a:p>
              <a:pPr>
                <a:buFont typeface="Wingdings" panose="05000000000000000000" pitchFamily="2" charset="2"/>
                <a:buChar char="§"/>
              </a:pPr>
              <a:endParaRPr lang="de-CH" sz="1750" dirty="0">
                <a:solidFill>
                  <a:srgbClr val="0D0D0D"/>
                </a:solidFill>
                <a:latin typeface="Migrosbank Kievit" panose="02000503040000020004" pitchFamily="2" charset="0"/>
              </a:endParaRPr>
            </a:p>
          </p:txBody>
        </p:sp>
        <p:sp>
          <p:nvSpPr>
            <p:cNvPr id="19" name="TextBox 18">
              <a:extLst>
                <a:ext uri="{FF2B5EF4-FFF2-40B4-BE49-F238E27FC236}">
                  <a16:creationId xmlns:a16="http://schemas.microsoft.com/office/drawing/2014/main" id="{69B6764D-B0F7-E708-5C2E-B368F95130AD}"/>
                </a:ext>
              </a:extLst>
            </p:cNvPr>
            <p:cNvSpPr txBox="1"/>
            <p:nvPr/>
          </p:nvSpPr>
          <p:spPr>
            <a:xfrm>
              <a:off x="550862" y="2993805"/>
              <a:ext cx="3248977" cy="377026"/>
            </a:xfrm>
            <a:prstGeom prst="rect">
              <a:avLst/>
            </a:prstGeom>
            <a:noFill/>
          </p:spPr>
          <p:txBody>
            <a:bodyPr vert="horz" lIns="0" tIns="0" rIns="0" bIns="0" rtlCol="0">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b="1">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t>Input</a:t>
              </a:r>
            </a:p>
          </p:txBody>
        </p:sp>
      </p:grpSp>
      <p:pic>
        <p:nvPicPr>
          <p:cNvPr id="23" name="Picture 22" descr="A blue puzzle piece with a finger&#10;&#10;Description automatically generated">
            <a:extLst>
              <a:ext uri="{FF2B5EF4-FFF2-40B4-BE49-F238E27FC236}">
                <a16:creationId xmlns:a16="http://schemas.microsoft.com/office/drawing/2014/main" id="{AC7CA6E5-9FA4-AD17-C8BD-C8BE42A086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84333" y="1336245"/>
            <a:ext cx="271267" cy="271267"/>
          </a:xfrm>
          <a:prstGeom prst="rect">
            <a:avLst/>
          </a:prstGeom>
        </p:spPr>
      </p:pic>
      <p:sp>
        <p:nvSpPr>
          <p:cNvPr id="24" name="TextBox 23">
            <a:extLst>
              <a:ext uri="{FF2B5EF4-FFF2-40B4-BE49-F238E27FC236}">
                <a16:creationId xmlns:a16="http://schemas.microsoft.com/office/drawing/2014/main" id="{53833F7F-23FF-AB48-10C0-2660C43F3FED}"/>
              </a:ext>
            </a:extLst>
          </p:cNvPr>
          <p:cNvSpPr txBox="1"/>
          <p:nvPr/>
        </p:nvSpPr>
        <p:spPr>
          <a:xfrm>
            <a:off x="9653588" y="1336245"/>
            <a:ext cx="1987548" cy="377026"/>
          </a:xfrm>
          <a:prstGeom prst="rect">
            <a:avLst/>
          </a:prstGeom>
          <a:noFill/>
        </p:spPr>
        <p:txBody>
          <a:bodyPr vert="horz" lIns="0" tIns="0" rIns="0" bIns="0" rtlCol="0" anchor="ctr">
            <a:noAutofit/>
          </a:bodyPr>
          <a:lstStyle>
            <a:defPPr>
              <a:defRPr lang="de-DE"/>
            </a:defPPr>
            <a:lvl1pPr indent="0">
              <a:lnSpc>
                <a:spcPct val="100000"/>
              </a:lnSpc>
              <a:spcBef>
                <a:spcPts val="0"/>
              </a:spcBef>
              <a:spcAft>
                <a:spcPts val="0"/>
              </a:spcAft>
              <a:buClr>
                <a:schemeClr val="tx2"/>
              </a:buClr>
              <a:buFont typeface="Symbol" panose="05050102010706020507" pitchFamily="18" charset="2"/>
              <a:buNone/>
              <a:defRPr sz="1850">
                <a:solidFill>
                  <a:srgbClr val="0D0D0D"/>
                </a:solidFill>
                <a:highlight>
                  <a:srgbClr val="FFFFFF"/>
                </a:highlight>
                <a:latin typeface="Migrosbank Kievit" panose="02000503040000020004" pitchFamily="2" charset="0"/>
              </a:defRPr>
            </a:lvl1pPr>
            <a:lvl2pPr marL="216000" indent="-216000">
              <a:lnSpc>
                <a:spcPct val="100000"/>
              </a:lnSpc>
              <a:spcBef>
                <a:spcPts val="600"/>
              </a:spcBef>
              <a:spcAft>
                <a:spcPts val="0"/>
              </a:spcAft>
              <a:buClr>
                <a:schemeClr val="tx2"/>
              </a:buClr>
              <a:buFont typeface="Symbol" panose="05050102010706020507" pitchFamily="18" charset="2"/>
              <a:buChar char=""/>
              <a:defRPr b="0">
                <a:solidFill>
                  <a:schemeClr val="tx2"/>
                </a:solidFill>
              </a:defRPr>
            </a:lvl2pPr>
            <a:lvl3pPr marL="432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3pPr>
            <a:lvl4pPr marL="648000" indent="-216000">
              <a:lnSpc>
                <a:spcPct val="100000"/>
              </a:lnSpc>
              <a:spcBef>
                <a:spcPts val="600"/>
              </a:spcBef>
              <a:spcAft>
                <a:spcPts val="0"/>
              </a:spcAft>
              <a:buClr>
                <a:schemeClr val="tx2"/>
              </a:buClr>
              <a:buFont typeface="Symbol" panose="05050102010706020507" pitchFamily="18" charset="2"/>
              <a:buChar char="-"/>
              <a:defRPr>
                <a:solidFill>
                  <a:schemeClr val="tx2"/>
                </a:solidFill>
              </a:defRPr>
            </a:lvl4pPr>
            <a:lvl5pPr marL="864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sz="1400" dirty="0" err="1"/>
              <a:t>Ownerin</a:t>
            </a:r>
            <a:r>
              <a:rPr lang="de-CH" sz="1400" dirty="0"/>
              <a:t>: Andrea Bally</a:t>
            </a:r>
          </a:p>
        </p:txBody>
      </p:sp>
    </p:spTree>
    <p:extLst>
      <p:ext uri="{BB962C8B-B14F-4D97-AF65-F5344CB8AC3E}">
        <p14:creationId xmlns:p14="http://schemas.microsoft.com/office/powerpoint/2010/main" val="2009812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D58F4-8DE9-CFE7-D126-1D239ADC9CFF}"/>
              </a:ext>
            </a:extLst>
          </p:cNvPr>
          <p:cNvSpPr/>
          <p:nvPr/>
        </p:nvSpPr>
        <p:spPr>
          <a:xfrm>
            <a:off x="558866" y="3454550"/>
            <a:ext cx="6190278" cy="450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p:txBody>
          <a:bodyPr vert="horz" lIns="0" tIns="0" rIns="0" bIns="0" rtlCol="0" anchor="b" anchorCtr="0">
            <a:noAutofit/>
          </a:bodyPr>
          <a:lstStyle/>
          <a:p>
            <a:r>
              <a:rPr lang="de-CH">
                <a:solidFill>
                  <a:srgbClr val="4352FF"/>
                </a:solidFill>
              </a:rPr>
              <a:t>Agenda</a:t>
            </a:r>
            <a:endParaRPr lang="en-US">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617929" y="242209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1</a:t>
            </a:r>
            <a:endParaRPr lang="en-US" dirty="0">
              <a:solidFill>
                <a:schemeClr val="tx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617929" y="460775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5</a:t>
            </a:r>
            <a:endParaRPr lang="en-US">
              <a:solidFill>
                <a:schemeClr val="tx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617929" y="406133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4</a:t>
            </a:r>
            <a:endParaRPr lang="en-US">
              <a:solidFill>
                <a:schemeClr val="tx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617929" y="3514920"/>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bg1"/>
                </a:solidFill>
              </a:rPr>
              <a:t>3</a:t>
            </a:r>
            <a:endParaRPr lang="en-US">
              <a:solidFill>
                <a:schemeClr val="bg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617929" y="296850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2</a:t>
            </a:r>
            <a:endParaRPr lang="en-US">
              <a:solidFill>
                <a:schemeClr val="tx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1264412" y="2440643"/>
            <a:ext cx="6802955" cy="2559635"/>
          </a:xfrm>
        </p:spPr>
        <p:txBody>
          <a:bodyPr>
            <a:normAutofit/>
          </a:bodyPr>
          <a:lstStyle/>
          <a:p>
            <a:pPr marL="0" indent="0">
              <a:spcAft>
                <a:spcPts val="1200"/>
              </a:spcAft>
              <a:buNone/>
            </a:pPr>
            <a:r>
              <a:rPr lang="en-US" sz="2000" dirty="0">
                <a:solidFill>
                  <a:srgbClr val="4352FF"/>
                </a:solidFill>
              </a:rPr>
              <a:t>Intro und Basics des Prompt Engineering</a:t>
            </a:r>
          </a:p>
          <a:p>
            <a:pPr marL="0" indent="0">
              <a:spcAft>
                <a:spcPts val="1200"/>
              </a:spcAft>
              <a:buNone/>
            </a:pPr>
            <a:r>
              <a:rPr lang="de-CH" sz="2000" dirty="0">
                <a:solidFill>
                  <a:srgbClr val="4352FF"/>
                </a:solidFill>
              </a:rPr>
              <a:t>Vorstellung der Challenges</a:t>
            </a:r>
          </a:p>
          <a:p>
            <a:pPr marL="0" indent="0">
              <a:spcAft>
                <a:spcPts val="1200"/>
              </a:spcAft>
              <a:buNone/>
            </a:pPr>
            <a:r>
              <a:rPr lang="de-CH" sz="2000" dirty="0">
                <a:solidFill>
                  <a:srgbClr val="4352FF"/>
                </a:solidFill>
              </a:rPr>
              <a:t>Prompting Time!</a:t>
            </a:r>
          </a:p>
          <a:p>
            <a:pPr marL="0" indent="0">
              <a:spcAft>
                <a:spcPts val="1200"/>
              </a:spcAft>
              <a:buNone/>
            </a:pPr>
            <a:r>
              <a:rPr lang="de-CH" sz="2000" dirty="0">
                <a:solidFill>
                  <a:srgbClr val="4352FF"/>
                </a:solidFill>
              </a:rPr>
              <a:t>Vorstellung der Ergebnisse</a:t>
            </a:r>
          </a:p>
          <a:p>
            <a:pPr marL="0" indent="0">
              <a:spcAft>
                <a:spcPts val="1200"/>
              </a:spcAft>
              <a:buNone/>
            </a:pPr>
            <a:r>
              <a:rPr lang="de-CH" sz="2000" dirty="0">
                <a:solidFill>
                  <a:srgbClr val="4352FF"/>
                </a:solidFill>
              </a:rPr>
              <a:t>Voting &amp; Gewinner</a:t>
            </a:r>
          </a:p>
        </p:txBody>
      </p:sp>
      <p:pic>
        <p:nvPicPr>
          <p:cNvPr id="18" name="Picture 17" descr="A group of people sitting around a round table with computers&#10;&#10;Description automatically generated">
            <a:extLst>
              <a:ext uri="{FF2B5EF4-FFF2-40B4-BE49-F238E27FC236}">
                <a16:creationId xmlns:a16="http://schemas.microsoft.com/office/drawing/2014/main" id="{1E51E527-8BC4-FAC3-A4E6-F88A1412F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3143" y="0"/>
            <a:ext cx="3918857" cy="6858000"/>
          </a:xfrm>
          <a:prstGeom prst="rect">
            <a:avLst/>
          </a:prstGeom>
        </p:spPr>
      </p:pic>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bg1"/>
                </a:solidFill>
              </a:rPr>
              <a:pPr/>
              <a:t>34</a:t>
            </a:fld>
            <a:endParaRPr lang="de-CH">
              <a:solidFill>
                <a:schemeClr val="bg1"/>
              </a:solidFill>
            </a:endParaRPr>
          </a:p>
        </p:txBody>
      </p:sp>
    </p:spTree>
    <p:extLst>
      <p:ext uri="{BB962C8B-B14F-4D97-AF65-F5344CB8AC3E}">
        <p14:creationId xmlns:p14="http://schemas.microsoft.com/office/powerpoint/2010/main" val="981594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D58F4-8DE9-CFE7-D126-1D239ADC9CFF}"/>
              </a:ext>
            </a:extLst>
          </p:cNvPr>
          <p:cNvSpPr/>
          <p:nvPr/>
        </p:nvSpPr>
        <p:spPr>
          <a:xfrm>
            <a:off x="558866" y="4005275"/>
            <a:ext cx="6190278" cy="450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p:txBody>
          <a:bodyPr vert="horz" lIns="0" tIns="0" rIns="0" bIns="0" rtlCol="0" anchor="b" anchorCtr="0">
            <a:noAutofit/>
          </a:bodyPr>
          <a:lstStyle/>
          <a:p>
            <a:r>
              <a:rPr lang="de-CH">
                <a:solidFill>
                  <a:srgbClr val="4352FF"/>
                </a:solidFill>
              </a:rPr>
              <a:t>Agenda</a:t>
            </a:r>
            <a:endParaRPr lang="en-US">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617929" y="242209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1</a:t>
            </a:r>
            <a:endParaRPr lang="en-US" dirty="0">
              <a:solidFill>
                <a:schemeClr val="tx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617929" y="460775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5</a:t>
            </a:r>
            <a:endParaRPr lang="en-US">
              <a:solidFill>
                <a:schemeClr val="tx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617929" y="4061335"/>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bg1"/>
                </a:solidFill>
              </a:rPr>
              <a:t>4</a:t>
            </a:r>
            <a:endParaRPr lang="en-US">
              <a:solidFill>
                <a:schemeClr val="bg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617929" y="351492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3</a:t>
            </a:r>
            <a:endParaRPr lang="en-US" dirty="0">
              <a:solidFill>
                <a:schemeClr val="tx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617929" y="296850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2</a:t>
            </a:r>
            <a:endParaRPr lang="en-US">
              <a:solidFill>
                <a:schemeClr val="tx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1264412" y="2440643"/>
            <a:ext cx="6802955" cy="2559635"/>
          </a:xfrm>
        </p:spPr>
        <p:txBody>
          <a:bodyPr>
            <a:normAutofit/>
          </a:bodyPr>
          <a:lstStyle/>
          <a:p>
            <a:pPr marL="0" indent="0">
              <a:spcAft>
                <a:spcPts val="1200"/>
              </a:spcAft>
              <a:buNone/>
            </a:pPr>
            <a:r>
              <a:rPr lang="en-US" sz="2000" dirty="0">
                <a:solidFill>
                  <a:srgbClr val="4352FF"/>
                </a:solidFill>
              </a:rPr>
              <a:t>Intro und Basics des Prompt Engineering</a:t>
            </a:r>
          </a:p>
          <a:p>
            <a:pPr marL="0" indent="0">
              <a:spcAft>
                <a:spcPts val="1200"/>
              </a:spcAft>
              <a:buNone/>
            </a:pPr>
            <a:r>
              <a:rPr lang="de-CH" sz="2000" dirty="0">
                <a:solidFill>
                  <a:srgbClr val="4352FF"/>
                </a:solidFill>
              </a:rPr>
              <a:t>Vorstellung der Challenges</a:t>
            </a:r>
          </a:p>
          <a:p>
            <a:pPr marL="0" indent="0">
              <a:spcAft>
                <a:spcPts val="1200"/>
              </a:spcAft>
              <a:buNone/>
            </a:pPr>
            <a:r>
              <a:rPr lang="de-CH" sz="2000" dirty="0">
                <a:solidFill>
                  <a:srgbClr val="4352FF"/>
                </a:solidFill>
              </a:rPr>
              <a:t>Prompting Time!</a:t>
            </a:r>
          </a:p>
          <a:p>
            <a:pPr marL="0" indent="0">
              <a:spcAft>
                <a:spcPts val="1200"/>
              </a:spcAft>
              <a:buNone/>
            </a:pPr>
            <a:r>
              <a:rPr lang="de-CH" sz="2000" dirty="0">
                <a:solidFill>
                  <a:srgbClr val="4352FF"/>
                </a:solidFill>
              </a:rPr>
              <a:t>Vorstellung der Ergebnisse</a:t>
            </a:r>
          </a:p>
          <a:p>
            <a:pPr marL="0" indent="0">
              <a:spcAft>
                <a:spcPts val="1200"/>
              </a:spcAft>
              <a:buNone/>
            </a:pPr>
            <a:r>
              <a:rPr lang="de-CH" sz="2000" dirty="0">
                <a:solidFill>
                  <a:srgbClr val="4352FF"/>
                </a:solidFill>
              </a:rPr>
              <a:t>Voting &amp; Gewinner</a:t>
            </a:r>
          </a:p>
        </p:txBody>
      </p:sp>
      <p:pic>
        <p:nvPicPr>
          <p:cNvPr id="18" name="Picture 17" descr="A group of people sitting around a round table with computers&#10;&#10;Description automatically generated">
            <a:extLst>
              <a:ext uri="{FF2B5EF4-FFF2-40B4-BE49-F238E27FC236}">
                <a16:creationId xmlns:a16="http://schemas.microsoft.com/office/drawing/2014/main" id="{1E51E527-8BC4-FAC3-A4E6-F88A1412F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3143" y="0"/>
            <a:ext cx="3918857" cy="6858000"/>
          </a:xfrm>
          <a:prstGeom prst="rect">
            <a:avLst/>
          </a:prstGeom>
        </p:spPr>
      </p:pic>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bg1"/>
                </a:solidFill>
              </a:rPr>
              <a:pPr/>
              <a:t>35</a:t>
            </a:fld>
            <a:endParaRPr lang="de-CH">
              <a:solidFill>
                <a:schemeClr val="bg1"/>
              </a:solidFill>
            </a:endParaRPr>
          </a:p>
        </p:txBody>
      </p:sp>
    </p:spTree>
    <p:extLst>
      <p:ext uri="{BB962C8B-B14F-4D97-AF65-F5344CB8AC3E}">
        <p14:creationId xmlns:p14="http://schemas.microsoft.com/office/powerpoint/2010/main" val="233514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D58F4-8DE9-CFE7-D126-1D239ADC9CFF}"/>
              </a:ext>
            </a:extLst>
          </p:cNvPr>
          <p:cNvSpPr/>
          <p:nvPr/>
        </p:nvSpPr>
        <p:spPr>
          <a:xfrm>
            <a:off x="558866" y="4549428"/>
            <a:ext cx="6190278" cy="450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19C12-0E1E-1B4B-2A7E-8806749E315D}"/>
              </a:ext>
            </a:extLst>
          </p:cNvPr>
          <p:cNvSpPr>
            <a:spLocks noGrp="1"/>
          </p:cNvSpPr>
          <p:nvPr>
            <p:ph type="title"/>
          </p:nvPr>
        </p:nvSpPr>
        <p:spPr/>
        <p:txBody>
          <a:bodyPr vert="horz" lIns="0" tIns="0" rIns="0" bIns="0" rtlCol="0" anchor="b" anchorCtr="0">
            <a:noAutofit/>
          </a:bodyPr>
          <a:lstStyle/>
          <a:p>
            <a:r>
              <a:rPr lang="de-CH">
                <a:solidFill>
                  <a:srgbClr val="4352FF"/>
                </a:solidFill>
              </a:rPr>
              <a:t>Agenda</a:t>
            </a:r>
            <a:endParaRPr lang="en-US">
              <a:solidFill>
                <a:srgbClr val="4352FF"/>
              </a:solidFill>
            </a:endParaRPr>
          </a:p>
        </p:txBody>
      </p:sp>
      <p:sp>
        <p:nvSpPr>
          <p:cNvPr id="3" name="Footer Placeholder 2">
            <a:extLst>
              <a:ext uri="{FF2B5EF4-FFF2-40B4-BE49-F238E27FC236}">
                <a16:creationId xmlns:a16="http://schemas.microsoft.com/office/drawing/2014/main" id="{18C0A547-2597-67A6-4B74-2D5A6985A8A7}"/>
              </a:ext>
            </a:extLst>
          </p:cNvPr>
          <p:cNvSpPr>
            <a:spLocks noGrp="1"/>
          </p:cNvSpPr>
          <p:nvPr>
            <p:ph type="ftr" sz="quarter" idx="11"/>
          </p:nvPr>
        </p:nvSpPr>
        <p:spPr/>
        <p:txBody>
          <a:bodyPr/>
          <a:lstStyle/>
          <a:p>
            <a:r>
              <a:rPr lang="de-CH"/>
              <a:t>Migros Bank | April 2024</a:t>
            </a:r>
          </a:p>
        </p:txBody>
      </p:sp>
      <p:sp>
        <p:nvSpPr>
          <p:cNvPr id="7" name="Rectangle 6">
            <a:extLst>
              <a:ext uri="{FF2B5EF4-FFF2-40B4-BE49-F238E27FC236}">
                <a16:creationId xmlns:a16="http://schemas.microsoft.com/office/drawing/2014/main" id="{3BE895F3-C388-2C20-0883-769B5F0C6D30}"/>
              </a:ext>
            </a:extLst>
          </p:cNvPr>
          <p:cNvSpPr/>
          <p:nvPr/>
        </p:nvSpPr>
        <p:spPr>
          <a:xfrm>
            <a:off x="617929" y="242209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1</a:t>
            </a:r>
            <a:endParaRPr lang="en-US" dirty="0">
              <a:solidFill>
                <a:schemeClr val="tx1"/>
              </a:solidFill>
            </a:endParaRPr>
          </a:p>
        </p:txBody>
      </p:sp>
      <p:sp>
        <p:nvSpPr>
          <p:cNvPr id="10" name="Rectangle 9">
            <a:extLst>
              <a:ext uri="{FF2B5EF4-FFF2-40B4-BE49-F238E27FC236}">
                <a16:creationId xmlns:a16="http://schemas.microsoft.com/office/drawing/2014/main" id="{440E9C73-21C4-2BBB-F3CB-11DAD7F0E1EB}"/>
              </a:ext>
            </a:extLst>
          </p:cNvPr>
          <p:cNvSpPr/>
          <p:nvPr/>
        </p:nvSpPr>
        <p:spPr>
          <a:xfrm>
            <a:off x="617929" y="4607750"/>
            <a:ext cx="356885" cy="338731"/>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bg1"/>
                </a:solidFill>
              </a:rPr>
              <a:t>5</a:t>
            </a:r>
            <a:endParaRPr lang="en-US" dirty="0">
              <a:solidFill>
                <a:schemeClr val="bg1"/>
              </a:solidFill>
            </a:endParaRPr>
          </a:p>
        </p:txBody>
      </p:sp>
      <p:sp>
        <p:nvSpPr>
          <p:cNvPr id="11" name="Rectangle 10">
            <a:extLst>
              <a:ext uri="{FF2B5EF4-FFF2-40B4-BE49-F238E27FC236}">
                <a16:creationId xmlns:a16="http://schemas.microsoft.com/office/drawing/2014/main" id="{C60FBEDC-0928-A3EB-BD70-8C5EF1755D48}"/>
              </a:ext>
            </a:extLst>
          </p:cNvPr>
          <p:cNvSpPr/>
          <p:nvPr/>
        </p:nvSpPr>
        <p:spPr>
          <a:xfrm>
            <a:off x="617929" y="406133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4</a:t>
            </a:r>
            <a:endParaRPr lang="en-US">
              <a:solidFill>
                <a:schemeClr val="tx1"/>
              </a:solidFill>
            </a:endParaRPr>
          </a:p>
        </p:txBody>
      </p:sp>
      <p:sp>
        <p:nvSpPr>
          <p:cNvPr id="12" name="Rectangle 11">
            <a:extLst>
              <a:ext uri="{FF2B5EF4-FFF2-40B4-BE49-F238E27FC236}">
                <a16:creationId xmlns:a16="http://schemas.microsoft.com/office/drawing/2014/main" id="{242471F1-B235-413D-D420-C99729B87BB4}"/>
              </a:ext>
            </a:extLst>
          </p:cNvPr>
          <p:cNvSpPr/>
          <p:nvPr/>
        </p:nvSpPr>
        <p:spPr>
          <a:xfrm>
            <a:off x="617929" y="3514920"/>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3</a:t>
            </a:r>
            <a:endParaRPr lang="en-US" dirty="0">
              <a:solidFill>
                <a:schemeClr val="tx1"/>
              </a:solidFill>
            </a:endParaRPr>
          </a:p>
        </p:txBody>
      </p:sp>
      <p:sp>
        <p:nvSpPr>
          <p:cNvPr id="13" name="Rectangle 12">
            <a:extLst>
              <a:ext uri="{FF2B5EF4-FFF2-40B4-BE49-F238E27FC236}">
                <a16:creationId xmlns:a16="http://schemas.microsoft.com/office/drawing/2014/main" id="{E3C703AD-F85C-D97F-CD11-DFB476B2D902}"/>
              </a:ext>
            </a:extLst>
          </p:cNvPr>
          <p:cNvSpPr/>
          <p:nvPr/>
        </p:nvSpPr>
        <p:spPr>
          <a:xfrm>
            <a:off x="617929" y="2968505"/>
            <a:ext cx="356885" cy="338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2</a:t>
            </a:r>
            <a:endParaRPr lang="en-US">
              <a:solidFill>
                <a:schemeClr val="tx1"/>
              </a:solidFill>
            </a:endParaRPr>
          </a:p>
        </p:txBody>
      </p:sp>
      <p:sp>
        <p:nvSpPr>
          <p:cNvPr id="16" name="Text Placeholder 4">
            <a:extLst>
              <a:ext uri="{FF2B5EF4-FFF2-40B4-BE49-F238E27FC236}">
                <a16:creationId xmlns:a16="http://schemas.microsoft.com/office/drawing/2014/main" id="{26787A5B-8165-D3C6-7EEE-65A53C21A777}"/>
              </a:ext>
            </a:extLst>
          </p:cNvPr>
          <p:cNvSpPr>
            <a:spLocks noGrp="1"/>
          </p:cNvSpPr>
          <p:nvPr>
            <p:ph type="body" sz="quarter" idx="13"/>
          </p:nvPr>
        </p:nvSpPr>
        <p:spPr>
          <a:xfrm>
            <a:off x="1264412" y="2440643"/>
            <a:ext cx="6802955" cy="2559635"/>
          </a:xfrm>
        </p:spPr>
        <p:txBody>
          <a:bodyPr>
            <a:normAutofit/>
          </a:bodyPr>
          <a:lstStyle/>
          <a:p>
            <a:pPr marL="0" indent="0">
              <a:spcAft>
                <a:spcPts val="1200"/>
              </a:spcAft>
              <a:buNone/>
            </a:pPr>
            <a:r>
              <a:rPr lang="en-US" sz="2000" dirty="0">
                <a:solidFill>
                  <a:srgbClr val="4352FF"/>
                </a:solidFill>
              </a:rPr>
              <a:t>Intro und Basics des Prompt Engineering</a:t>
            </a:r>
          </a:p>
          <a:p>
            <a:pPr marL="0" indent="0">
              <a:spcAft>
                <a:spcPts val="1200"/>
              </a:spcAft>
              <a:buNone/>
            </a:pPr>
            <a:r>
              <a:rPr lang="de-CH" sz="2000" dirty="0">
                <a:solidFill>
                  <a:srgbClr val="4352FF"/>
                </a:solidFill>
              </a:rPr>
              <a:t>Vorstellung der Challenges</a:t>
            </a:r>
          </a:p>
          <a:p>
            <a:pPr marL="0" indent="0">
              <a:spcAft>
                <a:spcPts val="1200"/>
              </a:spcAft>
              <a:buNone/>
            </a:pPr>
            <a:r>
              <a:rPr lang="de-CH" sz="2000" dirty="0">
                <a:solidFill>
                  <a:srgbClr val="4352FF"/>
                </a:solidFill>
              </a:rPr>
              <a:t>Prompting Time!</a:t>
            </a:r>
          </a:p>
          <a:p>
            <a:pPr marL="0" indent="0">
              <a:spcAft>
                <a:spcPts val="1200"/>
              </a:spcAft>
              <a:buNone/>
            </a:pPr>
            <a:r>
              <a:rPr lang="de-CH" sz="2000" dirty="0">
                <a:solidFill>
                  <a:srgbClr val="4352FF"/>
                </a:solidFill>
              </a:rPr>
              <a:t>Vorstellung der Ergebnisse</a:t>
            </a:r>
          </a:p>
          <a:p>
            <a:pPr marL="0" indent="0">
              <a:spcAft>
                <a:spcPts val="1200"/>
              </a:spcAft>
              <a:buNone/>
            </a:pPr>
            <a:r>
              <a:rPr lang="de-CH" sz="2000" dirty="0">
                <a:solidFill>
                  <a:srgbClr val="4352FF"/>
                </a:solidFill>
              </a:rPr>
              <a:t>Voting &amp; Gewinner</a:t>
            </a:r>
          </a:p>
        </p:txBody>
      </p:sp>
      <p:pic>
        <p:nvPicPr>
          <p:cNvPr id="18" name="Picture 17" descr="A group of people sitting around a round table with computers&#10;&#10;Description automatically generated">
            <a:extLst>
              <a:ext uri="{FF2B5EF4-FFF2-40B4-BE49-F238E27FC236}">
                <a16:creationId xmlns:a16="http://schemas.microsoft.com/office/drawing/2014/main" id="{1E51E527-8BC4-FAC3-A4E6-F88A1412F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3143" y="0"/>
            <a:ext cx="3918857" cy="6858000"/>
          </a:xfrm>
          <a:prstGeom prst="rect">
            <a:avLst/>
          </a:prstGeom>
        </p:spPr>
      </p:pic>
      <p:sp>
        <p:nvSpPr>
          <p:cNvPr id="4" name="Slide Number Placeholder 3">
            <a:extLst>
              <a:ext uri="{FF2B5EF4-FFF2-40B4-BE49-F238E27FC236}">
                <a16:creationId xmlns:a16="http://schemas.microsoft.com/office/drawing/2014/main" id="{7E158D3D-18BB-2489-1CB9-E3D7EAADA359}"/>
              </a:ext>
            </a:extLst>
          </p:cNvPr>
          <p:cNvSpPr>
            <a:spLocks noGrp="1"/>
          </p:cNvSpPr>
          <p:nvPr>
            <p:ph type="sldNum" sz="quarter" idx="12"/>
          </p:nvPr>
        </p:nvSpPr>
        <p:spPr/>
        <p:txBody>
          <a:bodyPr/>
          <a:lstStyle/>
          <a:p>
            <a:fld id="{AFFA5F7C-83B7-4DC6-ABF3-42DD3BC8C2F5}" type="slidenum">
              <a:rPr lang="en-US" smtClean="0">
                <a:solidFill>
                  <a:schemeClr val="bg1"/>
                </a:solidFill>
              </a:rPr>
              <a:pPr/>
              <a:t>36</a:t>
            </a:fld>
            <a:endParaRPr lang="de-CH">
              <a:solidFill>
                <a:schemeClr val="bg1"/>
              </a:solidFill>
            </a:endParaRPr>
          </a:p>
        </p:txBody>
      </p:sp>
    </p:spTree>
    <p:extLst>
      <p:ext uri="{BB962C8B-B14F-4D97-AF65-F5344CB8AC3E}">
        <p14:creationId xmlns:p14="http://schemas.microsoft.com/office/powerpoint/2010/main" val="4261889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1DAC-EA93-6056-BB49-3FC0A8662A8A}"/>
              </a:ext>
            </a:extLst>
          </p:cNvPr>
          <p:cNvSpPr>
            <a:spLocks noGrp="1"/>
          </p:cNvSpPr>
          <p:nvPr>
            <p:ph type="title"/>
          </p:nvPr>
        </p:nvSpPr>
        <p:spPr/>
        <p:txBody>
          <a:bodyPr/>
          <a:lstStyle/>
          <a:p>
            <a:r>
              <a:rPr lang="en-US" dirty="0">
                <a:solidFill>
                  <a:srgbClr val="4352FF"/>
                </a:solidFill>
              </a:rPr>
              <a:t>Voting &amp; </a:t>
            </a:r>
            <a:r>
              <a:rPr lang="en-US" dirty="0" err="1">
                <a:solidFill>
                  <a:srgbClr val="4352FF"/>
                </a:solidFill>
              </a:rPr>
              <a:t>Gewinner</a:t>
            </a:r>
            <a:endParaRPr lang="en-CH" dirty="0">
              <a:solidFill>
                <a:srgbClr val="4352FF"/>
              </a:solidFill>
            </a:endParaRPr>
          </a:p>
        </p:txBody>
      </p:sp>
      <p:sp>
        <p:nvSpPr>
          <p:cNvPr id="4" name="Footer Placeholder 3">
            <a:extLst>
              <a:ext uri="{FF2B5EF4-FFF2-40B4-BE49-F238E27FC236}">
                <a16:creationId xmlns:a16="http://schemas.microsoft.com/office/drawing/2014/main" id="{E15FC598-3AD1-76B3-AE40-4AF83E26FA1A}"/>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77711E02-0D92-F254-4E31-C8BB57459BB9}"/>
              </a:ext>
            </a:extLst>
          </p:cNvPr>
          <p:cNvSpPr>
            <a:spLocks noGrp="1"/>
          </p:cNvSpPr>
          <p:nvPr>
            <p:ph type="sldNum" sz="quarter" idx="12"/>
          </p:nvPr>
        </p:nvSpPr>
        <p:spPr/>
        <p:txBody>
          <a:bodyPr/>
          <a:lstStyle/>
          <a:p>
            <a:fld id="{EC8852E4-5B18-48B8-8E58-840F482BC04A}" type="slidenum">
              <a:rPr lang="en-CH" smtClean="0"/>
              <a:t>37</a:t>
            </a:fld>
            <a:endParaRPr lang="en-CH"/>
          </a:p>
        </p:txBody>
      </p:sp>
      <p:grpSp>
        <p:nvGrpSpPr>
          <p:cNvPr id="11" name="Group 10">
            <a:extLst>
              <a:ext uri="{FF2B5EF4-FFF2-40B4-BE49-F238E27FC236}">
                <a16:creationId xmlns:a16="http://schemas.microsoft.com/office/drawing/2014/main" id="{0364F422-E63F-16F8-4266-67A2C7FB61F6}"/>
              </a:ext>
            </a:extLst>
          </p:cNvPr>
          <p:cNvGrpSpPr/>
          <p:nvPr/>
        </p:nvGrpSpPr>
        <p:grpSpPr>
          <a:xfrm>
            <a:off x="2696502" y="1700213"/>
            <a:ext cx="6798997" cy="3013650"/>
            <a:chOff x="2542497" y="1700213"/>
            <a:chExt cx="6798997" cy="3013650"/>
          </a:xfrm>
        </p:grpSpPr>
        <p:grpSp>
          <p:nvGrpSpPr>
            <p:cNvPr id="23" name="Group 22">
              <a:extLst>
                <a:ext uri="{FF2B5EF4-FFF2-40B4-BE49-F238E27FC236}">
                  <a16:creationId xmlns:a16="http://schemas.microsoft.com/office/drawing/2014/main" id="{B695C227-4CF1-4E61-A6ED-FC211EEA88B3}"/>
                </a:ext>
              </a:extLst>
            </p:cNvPr>
            <p:cNvGrpSpPr/>
            <p:nvPr/>
          </p:nvGrpSpPr>
          <p:grpSpPr>
            <a:xfrm>
              <a:off x="2542497" y="2692045"/>
              <a:ext cx="6798997" cy="2021818"/>
              <a:chOff x="1758950" y="3581400"/>
              <a:chExt cx="6591300" cy="1960056"/>
            </a:xfrm>
          </p:grpSpPr>
          <p:sp>
            <p:nvSpPr>
              <p:cNvPr id="39" name="Trapezoid 38">
                <a:extLst>
                  <a:ext uri="{FF2B5EF4-FFF2-40B4-BE49-F238E27FC236}">
                    <a16:creationId xmlns:a16="http://schemas.microsoft.com/office/drawing/2014/main" id="{005151EF-BFBB-451A-83D4-2184925161E6}"/>
                  </a:ext>
                </a:extLst>
              </p:cNvPr>
              <p:cNvSpPr/>
              <p:nvPr/>
            </p:nvSpPr>
            <p:spPr>
              <a:xfrm>
                <a:off x="1758950" y="40316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0" name="Trapezoid 39">
                <a:extLst>
                  <a:ext uri="{FF2B5EF4-FFF2-40B4-BE49-F238E27FC236}">
                    <a16:creationId xmlns:a16="http://schemas.microsoft.com/office/drawing/2014/main" id="{9A440BD2-4549-4134-9675-FE5BDA7F0D0E}"/>
                  </a:ext>
                </a:extLst>
              </p:cNvPr>
              <p:cNvSpPr/>
              <p:nvPr/>
            </p:nvSpPr>
            <p:spPr>
              <a:xfrm>
                <a:off x="5162550" y="42602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1" name="Rectangle 40">
                <a:extLst>
                  <a:ext uri="{FF2B5EF4-FFF2-40B4-BE49-F238E27FC236}">
                    <a16:creationId xmlns:a16="http://schemas.microsoft.com/office/drawing/2014/main" id="{897DC72C-3DCA-4AE6-8A43-32B5654A2D4F}"/>
                  </a:ext>
                </a:extLst>
              </p:cNvPr>
              <p:cNvSpPr/>
              <p:nvPr/>
            </p:nvSpPr>
            <p:spPr>
              <a:xfrm>
                <a:off x="1758950" y="4311091"/>
                <a:ext cx="2360880" cy="10991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50" b="1">
                    <a:solidFill>
                      <a:srgbClr val="4352FF"/>
                    </a:solidFill>
                  </a:rPr>
                  <a:t>2</a:t>
                </a:r>
              </a:p>
            </p:txBody>
          </p:sp>
          <p:sp>
            <p:nvSpPr>
              <p:cNvPr id="42" name="Rectangle 41">
                <a:extLst>
                  <a:ext uri="{FF2B5EF4-FFF2-40B4-BE49-F238E27FC236}">
                    <a16:creationId xmlns:a16="http://schemas.microsoft.com/office/drawing/2014/main" id="{E758AC74-66E4-46EC-9515-A0AE281BE47F}"/>
                  </a:ext>
                </a:extLst>
              </p:cNvPr>
              <p:cNvSpPr/>
              <p:nvPr/>
            </p:nvSpPr>
            <p:spPr>
              <a:xfrm>
                <a:off x="5989370" y="4539691"/>
                <a:ext cx="2360880" cy="8705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b="1">
                    <a:solidFill>
                      <a:srgbClr val="4352FF"/>
                    </a:solidFill>
                  </a:rPr>
                  <a:t>3</a:t>
                </a:r>
              </a:p>
            </p:txBody>
          </p:sp>
          <p:sp>
            <p:nvSpPr>
              <p:cNvPr id="43" name="Trapezoid 42">
                <a:extLst>
                  <a:ext uri="{FF2B5EF4-FFF2-40B4-BE49-F238E27FC236}">
                    <a16:creationId xmlns:a16="http://schemas.microsoft.com/office/drawing/2014/main" id="{677F7194-561E-4819-976C-75E5CC2EC31E}"/>
                  </a:ext>
                </a:extLst>
              </p:cNvPr>
              <p:cNvSpPr/>
              <p:nvPr/>
            </p:nvSpPr>
            <p:spPr>
              <a:xfrm>
                <a:off x="4013200" y="3581400"/>
                <a:ext cx="2165350" cy="127000"/>
              </a:xfrm>
              <a:prstGeom prst="trapezoid">
                <a:avLst>
                  <a:gd name="adj" fmla="val 1286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4" name="Right Triangle 43">
                <a:extLst>
                  <a:ext uri="{FF2B5EF4-FFF2-40B4-BE49-F238E27FC236}">
                    <a16:creationId xmlns:a16="http://schemas.microsoft.com/office/drawing/2014/main" id="{E7B654A8-A251-4A3F-85B4-15FBBBBE31A4}"/>
                  </a:ext>
                </a:extLst>
              </p:cNvPr>
              <p:cNvSpPr/>
              <p:nvPr/>
            </p:nvSpPr>
            <p:spPr>
              <a:xfrm flipH="1">
                <a:off x="3879850" y="4311091"/>
                <a:ext cx="133350" cy="1099109"/>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5" name="Rectangle 44">
                <a:extLst>
                  <a:ext uri="{FF2B5EF4-FFF2-40B4-BE49-F238E27FC236}">
                    <a16:creationId xmlns:a16="http://schemas.microsoft.com/office/drawing/2014/main" id="{997503D0-77C5-4351-9CE1-77EA258A9B7B}"/>
                  </a:ext>
                </a:extLst>
              </p:cNvPr>
              <p:cNvSpPr/>
              <p:nvPr/>
            </p:nvSpPr>
            <p:spPr>
              <a:xfrm>
                <a:off x="4013200" y="3708400"/>
                <a:ext cx="2165350" cy="1833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6600" b="1" dirty="0">
                    <a:solidFill>
                      <a:srgbClr val="4352FF"/>
                    </a:solidFill>
                  </a:rPr>
                  <a:t>1</a:t>
                </a:r>
              </a:p>
            </p:txBody>
          </p:sp>
        </p:grpSp>
        <p:grpSp>
          <p:nvGrpSpPr>
            <p:cNvPr id="24" name="Graphic 5" descr="Medal">
              <a:extLst>
                <a:ext uri="{FF2B5EF4-FFF2-40B4-BE49-F238E27FC236}">
                  <a16:creationId xmlns:a16="http://schemas.microsoft.com/office/drawing/2014/main" id="{FBCCA11E-24BF-467F-B6E3-6A16B939EECB}"/>
                </a:ext>
              </a:extLst>
            </p:cNvPr>
            <p:cNvGrpSpPr/>
            <p:nvPr/>
          </p:nvGrpSpPr>
          <p:grpSpPr>
            <a:xfrm>
              <a:off x="3448108" y="2462432"/>
              <a:ext cx="642488" cy="884405"/>
              <a:chOff x="3807559" y="2520601"/>
              <a:chExt cx="622861" cy="857387"/>
            </a:xfrm>
            <a:solidFill>
              <a:srgbClr val="000000"/>
            </a:solidFill>
          </p:grpSpPr>
          <p:sp>
            <p:nvSpPr>
              <p:cNvPr id="34" name="Freeform: Shape 33">
                <a:extLst>
                  <a:ext uri="{FF2B5EF4-FFF2-40B4-BE49-F238E27FC236}">
                    <a16:creationId xmlns:a16="http://schemas.microsoft.com/office/drawing/2014/main" id="{D9DC10FE-4D78-4297-92DF-5A898BEDEF8D}"/>
                  </a:ext>
                </a:extLst>
              </p:cNvPr>
              <p:cNvSpPr/>
              <p:nvPr/>
            </p:nvSpPr>
            <p:spPr>
              <a:xfrm>
                <a:off x="3989727" y="30082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bg2">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 name="Freeform: Shape 34">
                <a:extLst>
                  <a:ext uri="{FF2B5EF4-FFF2-40B4-BE49-F238E27FC236}">
                    <a16:creationId xmlns:a16="http://schemas.microsoft.com/office/drawing/2014/main" id="{49DE1AA3-3AAA-413C-AB55-6E2C0BFD4E7E}"/>
                  </a:ext>
                </a:extLst>
              </p:cNvPr>
              <p:cNvSpPr/>
              <p:nvPr/>
            </p:nvSpPr>
            <p:spPr>
              <a:xfrm>
                <a:off x="3878463" y="28980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 name="Freeform: Shape 35">
                <a:extLst>
                  <a:ext uri="{FF2B5EF4-FFF2-40B4-BE49-F238E27FC236}">
                    <a16:creationId xmlns:a16="http://schemas.microsoft.com/office/drawing/2014/main" id="{E62E24E9-6D9C-48C1-BC9D-F59AA6F0D87B}"/>
                  </a:ext>
                </a:extLst>
              </p:cNvPr>
              <p:cNvSpPr/>
              <p:nvPr/>
            </p:nvSpPr>
            <p:spPr>
              <a:xfrm>
                <a:off x="4177349" y="25206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 name="Freeform: Shape 36">
                <a:extLst>
                  <a:ext uri="{FF2B5EF4-FFF2-40B4-BE49-F238E27FC236}">
                    <a16:creationId xmlns:a16="http://schemas.microsoft.com/office/drawing/2014/main" id="{7DDC5B17-BF25-4BCA-96AC-E319FDA81825}"/>
                  </a:ext>
                </a:extLst>
              </p:cNvPr>
              <p:cNvSpPr/>
              <p:nvPr/>
            </p:nvSpPr>
            <p:spPr>
              <a:xfrm>
                <a:off x="3807559" y="25206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8" name="Freeform: Shape 37">
                <a:extLst>
                  <a:ext uri="{FF2B5EF4-FFF2-40B4-BE49-F238E27FC236}">
                    <a16:creationId xmlns:a16="http://schemas.microsoft.com/office/drawing/2014/main" id="{50B25DE8-BF9D-458C-B229-63831D5B94B2}"/>
                  </a:ext>
                </a:extLst>
              </p:cNvPr>
              <p:cNvSpPr/>
              <p:nvPr/>
            </p:nvSpPr>
            <p:spPr>
              <a:xfrm>
                <a:off x="3954820" y="25216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5" name="Graphic 14" descr="Medal">
              <a:extLst>
                <a:ext uri="{FF2B5EF4-FFF2-40B4-BE49-F238E27FC236}">
                  <a16:creationId xmlns:a16="http://schemas.microsoft.com/office/drawing/2014/main" id="{B4DAB2F1-17A6-48FE-B0FE-20806F7CE85C}"/>
                </a:ext>
              </a:extLst>
            </p:cNvPr>
            <p:cNvGrpSpPr/>
            <p:nvPr/>
          </p:nvGrpSpPr>
          <p:grpSpPr>
            <a:xfrm>
              <a:off x="7802613" y="2698235"/>
              <a:ext cx="642488" cy="884405"/>
              <a:chOff x="7798064" y="2749201"/>
              <a:chExt cx="622861" cy="857387"/>
            </a:xfrm>
            <a:solidFill>
              <a:srgbClr val="000000"/>
            </a:solidFill>
          </p:grpSpPr>
          <p:sp>
            <p:nvSpPr>
              <p:cNvPr id="29" name="Freeform: Shape 28">
                <a:extLst>
                  <a:ext uri="{FF2B5EF4-FFF2-40B4-BE49-F238E27FC236}">
                    <a16:creationId xmlns:a16="http://schemas.microsoft.com/office/drawing/2014/main" id="{A498627D-7706-46BD-AE76-2149CE076102}"/>
                  </a:ext>
                </a:extLst>
              </p:cNvPr>
              <p:cNvSpPr/>
              <p:nvPr/>
            </p:nvSpPr>
            <p:spPr>
              <a:xfrm>
                <a:off x="7980232" y="32368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accent2"/>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0" name="Freeform: Shape 29">
                <a:extLst>
                  <a:ext uri="{FF2B5EF4-FFF2-40B4-BE49-F238E27FC236}">
                    <a16:creationId xmlns:a16="http://schemas.microsoft.com/office/drawing/2014/main" id="{1597DAED-2ADB-414C-AFFF-C71B07686187}"/>
                  </a:ext>
                </a:extLst>
              </p:cNvPr>
              <p:cNvSpPr/>
              <p:nvPr/>
            </p:nvSpPr>
            <p:spPr>
              <a:xfrm>
                <a:off x="7868968" y="31266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1" name="Freeform: Shape 30">
                <a:extLst>
                  <a:ext uri="{FF2B5EF4-FFF2-40B4-BE49-F238E27FC236}">
                    <a16:creationId xmlns:a16="http://schemas.microsoft.com/office/drawing/2014/main" id="{90C30CCA-A2EC-49CB-81B0-242147D30E8F}"/>
                  </a:ext>
                </a:extLst>
              </p:cNvPr>
              <p:cNvSpPr/>
              <p:nvPr/>
            </p:nvSpPr>
            <p:spPr>
              <a:xfrm>
                <a:off x="8167854" y="27492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Shape 31">
                <a:extLst>
                  <a:ext uri="{FF2B5EF4-FFF2-40B4-BE49-F238E27FC236}">
                    <a16:creationId xmlns:a16="http://schemas.microsoft.com/office/drawing/2014/main" id="{9DF2D2A5-2959-48B5-918F-E9B2A44A62ED}"/>
                  </a:ext>
                </a:extLst>
              </p:cNvPr>
              <p:cNvSpPr/>
              <p:nvPr/>
            </p:nvSpPr>
            <p:spPr>
              <a:xfrm>
                <a:off x="7798064" y="27492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 name="Freeform: Shape 32">
                <a:extLst>
                  <a:ext uri="{FF2B5EF4-FFF2-40B4-BE49-F238E27FC236}">
                    <a16:creationId xmlns:a16="http://schemas.microsoft.com/office/drawing/2014/main" id="{438387CA-AB29-4433-A7A1-62F54BC4BBB1}"/>
                  </a:ext>
                </a:extLst>
              </p:cNvPr>
              <p:cNvSpPr/>
              <p:nvPr/>
            </p:nvSpPr>
            <p:spPr>
              <a:xfrm>
                <a:off x="7945325" y="27502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6" name="Group 25">
              <a:extLst>
                <a:ext uri="{FF2B5EF4-FFF2-40B4-BE49-F238E27FC236}">
                  <a16:creationId xmlns:a16="http://schemas.microsoft.com/office/drawing/2014/main" id="{3B6D9E1E-8D1C-4516-8372-5733B6A12229}"/>
                </a:ext>
              </a:extLst>
            </p:cNvPr>
            <p:cNvGrpSpPr/>
            <p:nvPr/>
          </p:nvGrpSpPr>
          <p:grpSpPr>
            <a:xfrm>
              <a:off x="5469090" y="1700213"/>
              <a:ext cx="945811" cy="1066066"/>
              <a:chOff x="5637540" y="1781668"/>
              <a:chExt cx="916919" cy="1033500"/>
            </a:xfrm>
          </p:grpSpPr>
          <p:sp>
            <p:nvSpPr>
              <p:cNvPr id="27" name="Graphic 16" descr="Trophy">
                <a:extLst>
                  <a:ext uri="{FF2B5EF4-FFF2-40B4-BE49-F238E27FC236}">
                    <a16:creationId xmlns:a16="http://schemas.microsoft.com/office/drawing/2014/main" id="{90414058-12C4-417F-A196-1DEB10D9ABD9}"/>
                  </a:ext>
                </a:extLst>
              </p:cNvPr>
              <p:cNvSpPr/>
              <p:nvPr/>
            </p:nvSpPr>
            <p:spPr>
              <a:xfrm>
                <a:off x="5637540" y="1781668"/>
                <a:ext cx="916919" cy="1033499"/>
              </a:xfrm>
              <a:custGeom>
                <a:avLst/>
                <a:gdLst>
                  <a:gd name="connsiteX0" fmla="*/ 784621 w 916919"/>
                  <a:gd name="connsiteY0" fmla="*/ 497756 h 1033499"/>
                  <a:gd name="connsiteX1" fmla="*/ 601237 w 916919"/>
                  <a:gd name="connsiteY1" fmla="*/ 585519 h 1033499"/>
                  <a:gd name="connsiteX2" fmla="*/ 679831 w 916919"/>
                  <a:gd name="connsiteY2" fmla="*/ 505616 h 1033499"/>
                  <a:gd name="connsiteX3" fmla="*/ 709958 w 916919"/>
                  <a:gd name="connsiteY3" fmla="*/ 466319 h 1033499"/>
                  <a:gd name="connsiteX4" fmla="*/ 745325 w 916919"/>
                  <a:gd name="connsiteY4" fmla="*/ 341880 h 1033499"/>
                  <a:gd name="connsiteX5" fmla="*/ 745325 w 916919"/>
                  <a:gd name="connsiteY5" fmla="*/ 171595 h 1033499"/>
                  <a:gd name="connsiteX6" fmla="*/ 837017 w 916919"/>
                  <a:gd name="connsiteY6" fmla="*/ 171595 h 1033499"/>
                  <a:gd name="connsiteX7" fmla="*/ 837017 w 916919"/>
                  <a:gd name="connsiteY7" fmla="*/ 370698 h 1033499"/>
                  <a:gd name="connsiteX8" fmla="*/ 784621 w 916919"/>
                  <a:gd name="connsiteY8" fmla="*/ 497756 h 1033499"/>
                  <a:gd name="connsiteX9" fmla="*/ 133608 w 916919"/>
                  <a:gd name="connsiteY9" fmla="*/ 497756 h 1033499"/>
                  <a:gd name="connsiteX10" fmla="*/ 78593 w 916919"/>
                  <a:gd name="connsiteY10" fmla="*/ 370698 h 1033499"/>
                  <a:gd name="connsiteX11" fmla="*/ 78593 w 916919"/>
                  <a:gd name="connsiteY11" fmla="*/ 170285 h 1033499"/>
                  <a:gd name="connsiteX12" fmla="*/ 170285 w 916919"/>
                  <a:gd name="connsiteY12" fmla="*/ 170285 h 1033499"/>
                  <a:gd name="connsiteX13" fmla="*/ 170285 w 916919"/>
                  <a:gd name="connsiteY13" fmla="*/ 340570 h 1033499"/>
                  <a:gd name="connsiteX14" fmla="*/ 205652 w 916919"/>
                  <a:gd name="connsiteY14" fmla="*/ 465009 h 1033499"/>
                  <a:gd name="connsiteX15" fmla="*/ 235779 w 916919"/>
                  <a:gd name="connsiteY15" fmla="*/ 504306 h 1033499"/>
                  <a:gd name="connsiteX16" fmla="*/ 314373 w 916919"/>
                  <a:gd name="connsiteY16" fmla="*/ 584209 h 1033499"/>
                  <a:gd name="connsiteX17" fmla="*/ 133608 w 916919"/>
                  <a:gd name="connsiteY17" fmla="*/ 497756 h 1033499"/>
                  <a:gd name="connsiteX18" fmla="*/ 916920 w 916919"/>
                  <a:gd name="connsiteY18" fmla="*/ 366768 h 1033499"/>
                  <a:gd name="connsiteX19" fmla="*/ 916920 w 916919"/>
                  <a:gd name="connsiteY19" fmla="*/ 91692 h 1033499"/>
                  <a:gd name="connsiteX20" fmla="*/ 746635 w 916919"/>
                  <a:gd name="connsiteY20" fmla="*/ 91692 h 1033499"/>
                  <a:gd name="connsiteX21" fmla="*/ 746635 w 916919"/>
                  <a:gd name="connsiteY21" fmla="*/ 0 h 1033499"/>
                  <a:gd name="connsiteX22" fmla="*/ 458460 w 916919"/>
                  <a:gd name="connsiteY22" fmla="*/ 0 h 1033499"/>
                  <a:gd name="connsiteX23" fmla="*/ 170285 w 916919"/>
                  <a:gd name="connsiteY23" fmla="*/ 0 h 1033499"/>
                  <a:gd name="connsiteX24" fmla="*/ 170285 w 916919"/>
                  <a:gd name="connsiteY24" fmla="*/ 91692 h 1033499"/>
                  <a:gd name="connsiteX25" fmla="*/ 0 w 916919"/>
                  <a:gd name="connsiteY25" fmla="*/ 91692 h 1033499"/>
                  <a:gd name="connsiteX26" fmla="*/ 0 w 916919"/>
                  <a:gd name="connsiteY26" fmla="*/ 365458 h 1033499"/>
                  <a:gd name="connsiteX27" fmla="*/ 74663 w 916919"/>
                  <a:gd name="connsiteY27" fmla="*/ 548842 h 1033499"/>
                  <a:gd name="connsiteX28" fmla="*/ 387726 w 916919"/>
                  <a:gd name="connsiteY28" fmla="*/ 666732 h 1033499"/>
                  <a:gd name="connsiteX29" fmla="*/ 406064 w 916919"/>
                  <a:gd name="connsiteY29" fmla="*/ 732226 h 1033499"/>
                  <a:gd name="connsiteX30" fmla="*/ 406064 w 916919"/>
                  <a:gd name="connsiteY30" fmla="*/ 902511 h 1033499"/>
                  <a:gd name="connsiteX31" fmla="*/ 340570 w 916919"/>
                  <a:gd name="connsiteY31" fmla="*/ 902511 h 1033499"/>
                  <a:gd name="connsiteX32" fmla="*/ 288175 w 916919"/>
                  <a:gd name="connsiteY32" fmla="*/ 954907 h 1033499"/>
                  <a:gd name="connsiteX33" fmla="*/ 222681 w 916919"/>
                  <a:gd name="connsiteY33" fmla="*/ 954907 h 1033499"/>
                  <a:gd name="connsiteX34" fmla="*/ 170285 w 916919"/>
                  <a:gd name="connsiteY34" fmla="*/ 1007302 h 1033499"/>
                  <a:gd name="connsiteX35" fmla="*/ 170285 w 916919"/>
                  <a:gd name="connsiteY35" fmla="*/ 1033500 h 1033499"/>
                  <a:gd name="connsiteX36" fmla="*/ 746635 w 916919"/>
                  <a:gd name="connsiteY36" fmla="*/ 1033500 h 1033499"/>
                  <a:gd name="connsiteX37" fmla="*/ 746635 w 916919"/>
                  <a:gd name="connsiteY37" fmla="*/ 1007302 h 1033499"/>
                  <a:gd name="connsiteX38" fmla="*/ 694239 w 916919"/>
                  <a:gd name="connsiteY38" fmla="*/ 954907 h 1033499"/>
                  <a:gd name="connsiteX39" fmla="*/ 628745 w 916919"/>
                  <a:gd name="connsiteY39" fmla="*/ 954907 h 1033499"/>
                  <a:gd name="connsiteX40" fmla="*/ 576350 w 916919"/>
                  <a:gd name="connsiteY40" fmla="*/ 902511 h 1033499"/>
                  <a:gd name="connsiteX41" fmla="*/ 510855 w 916919"/>
                  <a:gd name="connsiteY41" fmla="*/ 902511 h 1033499"/>
                  <a:gd name="connsiteX42" fmla="*/ 510855 w 916919"/>
                  <a:gd name="connsiteY42" fmla="*/ 733536 h 1033499"/>
                  <a:gd name="connsiteX43" fmla="*/ 529194 w 916919"/>
                  <a:gd name="connsiteY43" fmla="*/ 668042 h 1033499"/>
                  <a:gd name="connsiteX44" fmla="*/ 842256 w 916919"/>
                  <a:gd name="connsiteY44" fmla="*/ 550152 h 1033499"/>
                  <a:gd name="connsiteX45" fmla="*/ 916920 w 916919"/>
                  <a:gd name="connsiteY45" fmla="*/ 366768 h 103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6919" h="1033499">
                    <a:moveTo>
                      <a:pt x="784621" y="497756"/>
                    </a:moveTo>
                    <a:cubicBezTo>
                      <a:pt x="738775" y="544912"/>
                      <a:pt x="695549" y="575040"/>
                      <a:pt x="601237" y="585519"/>
                    </a:cubicBezTo>
                    <a:cubicBezTo>
                      <a:pt x="626125" y="560631"/>
                      <a:pt x="654943" y="535743"/>
                      <a:pt x="679831" y="505616"/>
                    </a:cubicBezTo>
                    <a:cubicBezTo>
                      <a:pt x="690310" y="493827"/>
                      <a:pt x="709958" y="467629"/>
                      <a:pt x="709958" y="466319"/>
                    </a:cubicBezTo>
                    <a:cubicBezTo>
                      <a:pt x="732226" y="429642"/>
                      <a:pt x="745325" y="387726"/>
                      <a:pt x="745325" y="341880"/>
                    </a:cubicBezTo>
                    <a:lnTo>
                      <a:pt x="745325" y="171595"/>
                    </a:lnTo>
                    <a:lnTo>
                      <a:pt x="837017" y="171595"/>
                    </a:lnTo>
                    <a:lnTo>
                      <a:pt x="837017" y="370698"/>
                    </a:lnTo>
                    <a:cubicBezTo>
                      <a:pt x="838327" y="373317"/>
                      <a:pt x="840946" y="438812"/>
                      <a:pt x="784621" y="497756"/>
                    </a:cubicBezTo>
                    <a:close/>
                    <a:moveTo>
                      <a:pt x="133608" y="497756"/>
                    </a:moveTo>
                    <a:cubicBezTo>
                      <a:pt x="75973" y="438812"/>
                      <a:pt x="78593" y="373317"/>
                      <a:pt x="78593" y="370698"/>
                    </a:cubicBezTo>
                    <a:lnTo>
                      <a:pt x="78593" y="170285"/>
                    </a:lnTo>
                    <a:lnTo>
                      <a:pt x="170285" y="170285"/>
                    </a:lnTo>
                    <a:lnTo>
                      <a:pt x="170285" y="340570"/>
                    </a:lnTo>
                    <a:cubicBezTo>
                      <a:pt x="170285" y="386416"/>
                      <a:pt x="183384" y="428333"/>
                      <a:pt x="205652" y="465009"/>
                    </a:cubicBezTo>
                    <a:cubicBezTo>
                      <a:pt x="205652" y="466319"/>
                      <a:pt x="225300" y="493827"/>
                      <a:pt x="235779" y="504306"/>
                    </a:cubicBezTo>
                    <a:cubicBezTo>
                      <a:pt x="261977" y="534433"/>
                      <a:pt x="289485" y="559321"/>
                      <a:pt x="314373" y="584209"/>
                    </a:cubicBezTo>
                    <a:cubicBezTo>
                      <a:pt x="222681" y="573730"/>
                      <a:pt x="178144" y="543602"/>
                      <a:pt x="133608" y="497756"/>
                    </a:cubicBezTo>
                    <a:close/>
                    <a:moveTo>
                      <a:pt x="916920" y="366768"/>
                    </a:moveTo>
                    <a:lnTo>
                      <a:pt x="916920" y="91692"/>
                    </a:lnTo>
                    <a:lnTo>
                      <a:pt x="746635" y="91692"/>
                    </a:lnTo>
                    <a:lnTo>
                      <a:pt x="746635" y="0"/>
                    </a:lnTo>
                    <a:lnTo>
                      <a:pt x="458460" y="0"/>
                    </a:lnTo>
                    <a:lnTo>
                      <a:pt x="170285" y="0"/>
                    </a:lnTo>
                    <a:lnTo>
                      <a:pt x="170285" y="91692"/>
                    </a:lnTo>
                    <a:lnTo>
                      <a:pt x="0" y="91692"/>
                    </a:lnTo>
                    <a:lnTo>
                      <a:pt x="0" y="365458"/>
                    </a:lnTo>
                    <a:cubicBezTo>
                      <a:pt x="0" y="378557"/>
                      <a:pt x="0" y="468939"/>
                      <a:pt x="74663" y="548842"/>
                    </a:cubicBezTo>
                    <a:cubicBezTo>
                      <a:pt x="146707" y="624815"/>
                      <a:pt x="234469" y="664112"/>
                      <a:pt x="387726" y="666732"/>
                    </a:cubicBezTo>
                    <a:cubicBezTo>
                      <a:pt x="399515" y="686380"/>
                      <a:pt x="406064" y="708648"/>
                      <a:pt x="406064" y="732226"/>
                    </a:cubicBezTo>
                    <a:lnTo>
                      <a:pt x="406064" y="902511"/>
                    </a:lnTo>
                    <a:lnTo>
                      <a:pt x="340570" y="902511"/>
                    </a:lnTo>
                    <a:cubicBezTo>
                      <a:pt x="311753" y="902511"/>
                      <a:pt x="288175" y="926089"/>
                      <a:pt x="288175" y="954907"/>
                    </a:cubicBezTo>
                    <a:lnTo>
                      <a:pt x="222681" y="954907"/>
                    </a:lnTo>
                    <a:cubicBezTo>
                      <a:pt x="193863" y="954907"/>
                      <a:pt x="170285" y="978484"/>
                      <a:pt x="170285" y="1007302"/>
                    </a:cubicBezTo>
                    <a:lnTo>
                      <a:pt x="170285" y="1033500"/>
                    </a:lnTo>
                    <a:lnTo>
                      <a:pt x="746635" y="1033500"/>
                    </a:lnTo>
                    <a:lnTo>
                      <a:pt x="746635" y="1007302"/>
                    </a:lnTo>
                    <a:cubicBezTo>
                      <a:pt x="746635" y="978484"/>
                      <a:pt x="723057" y="954907"/>
                      <a:pt x="694239" y="954907"/>
                    </a:cubicBezTo>
                    <a:lnTo>
                      <a:pt x="628745" y="954907"/>
                    </a:lnTo>
                    <a:cubicBezTo>
                      <a:pt x="628745" y="926089"/>
                      <a:pt x="605167" y="902511"/>
                      <a:pt x="576350" y="902511"/>
                    </a:cubicBezTo>
                    <a:lnTo>
                      <a:pt x="510855" y="902511"/>
                    </a:lnTo>
                    <a:lnTo>
                      <a:pt x="510855" y="733536"/>
                    </a:lnTo>
                    <a:cubicBezTo>
                      <a:pt x="510855" y="709958"/>
                      <a:pt x="517405" y="687690"/>
                      <a:pt x="529194" y="668042"/>
                    </a:cubicBezTo>
                    <a:cubicBezTo>
                      <a:pt x="682450" y="665422"/>
                      <a:pt x="770213" y="624815"/>
                      <a:pt x="842256" y="550152"/>
                    </a:cubicBezTo>
                    <a:cubicBezTo>
                      <a:pt x="916920" y="471559"/>
                      <a:pt x="916920" y="379867"/>
                      <a:pt x="916920" y="366768"/>
                    </a:cubicBezTo>
                    <a:close/>
                  </a:path>
                </a:pathLst>
              </a:custGeom>
              <a:solidFill>
                <a:srgbClr val="FFCC4C"/>
              </a:solidFill>
              <a:ln w="1309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8" name="Freeform: Shape 27" descr="Trophy">
                <a:extLst>
                  <a:ext uri="{FF2B5EF4-FFF2-40B4-BE49-F238E27FC236}">
                    <a16:creationId xmlns:a16="http://schemas.microsoft.com/office/drawing/2014/main" id="{192396BC-06A2-4AB8-8696-A6F3F7B49C33}"/>
                  </a:ext>
                </a:extLst>
              </p:cNvPr>
              <p:cNvSpPr/>
              <p:nvPr/>
            </p:nvSpPr>
            <p:spPr>
              <a:xfrm>
                <a:off x="6095999" y="1781668"/>
                <a:ext cx="458460" cy="1033500"/>
              </a:xfrm>
              <a:custGeom>
                <a:avLst/>
                <a:gdLst>
                  <a:gd name="connsiteX0" fmla="*/ 286865 w 458460"/>
                  <a:gd name="connsiteY0" fmla="*/ 171595 h 1033500"/>
                  <a:gd name="connsiteX1" fmla="*/ 286865 w 458460"/>
                  <a:gd name="connsiteY1" fmla="*/ 341880 h 1033500"/>
                  <a:gd name="connsiteX2" fmla="*/ 251498 w 458460"/>
                  <a:gd name="connsiteY2" fmla="*/ 466319 h 1033500"/>
                  <a:gd name="connsiteX3" fmla="*/ 221371 w 458460"/>
                  <a:gd name="connsiteY3" fmla="*/ 505616 h 1033500"/>
                  <a:gd name="connsiteX4" fmla="*/ 142777 w 458460"/>
                  <a:gd name="connsiteY4" fmla="*/ 585519 h 1033500"/>
                  <a:gd name="connsiteX5" fmla="*/ 326161 w 458460"/>
                  <a:gd name="connsiteY5" fmla="*/ 497756 h 1033500"/>
                  <a:gd name="connsiteX6" fmla="*/ 378557 w 458460"/>
                  <a:gd name="connsiteY6" fmla="*/ 370698 h 1033500"/>
                  <a:gd name="connsiteX7" fmla="*/ 378557 w 458460"/>
                  <a:gd name="connsiteY7" fmla="*/ 171595 h 1033500"/>
                  <a:gd name="connsiteX8" fmla="*/ 0 w 458460"/>
                  <a:gd name="connsiteY8" fmla="*/ 0 h 1033500"/>
                  <a:gd name="connsiteX9" fmla="*/ 288175 w 458460"/>
                  <a:gd name="connsiteY9" fmla="*/ 0 h 1033500"/>
                  <a:gd name="connsiteX10" fmla="*/ 288175 w 458460"/>
                  <a:gd name="connsiteY10" fmla="*/ 91692 h 1033500"/>
                  <a:gd name="connsiteX11" fmla="*/ 458460 w 458460"/>
                  <a:gd name="connsiteY11" fmla="*/ 91692 h 1033500"/>
                  <a:gd name="connsiteX12" fmla="*/ 458460 w 458460"/>
                  <a:gd name="connsiteY12" fmla="*/ 366768 h 1033500"/>
                  <a:gd name="connsiteX13" fmla="*/ 383796 w 458460"/>
                  <a:gd name="connsiteY13" fmla="*/ 550152 h 1033500"/>
                  <a:gd name="connsiteX14" fmla="*/ 70734 w 458460"/>
                  <a:gd name="connsiteY14" fmla="*/ 668042 h 1033500"/>
                  <a:gd name="connsiteX15" fmla="*/ 52395 w 458460"/>
                  <a:gd name="connsiteY15" fmla="*/ 733536 h 1033500"/>
                  <a:gd name="connsiteX16" fmla="*/ 52395 w 458460"/>
                  <a:gd name="connsiteY16" fmla="*/ 902511 h 1033500"/>
                  <a:gd name="connsiteX17" fmla="*/ 117890 w 458460"/>
                  <a:gd name="connsiteY17" fmla="*/ 902511 h 1033500"/>
                  <a:gd name="connsiteX18" fmla="*/ 170285 w 458460"/>
                  <a:gd name="connsiteY18" fmla="*/ 954907 h 1033500"/>
                  <a:gd name="connsiteX19" fmla="*/ 235779 w 458460"/>
                  <a:gd name="connsiteY19" fmla="*/ 954907 h 1033500"/>
                  <a:gd name="connsiteX20" fmla="*/ 288175 w 458460"/>
                  <a:gd name="connsiteY20" fmla="*/ 1007302 h 1033500"/>
                  <a:gd name="connsiteX21" fmla="*/ 288175 w 458460"/>
                  <a:gd name="connsiteY21" fmla="*/ 1033500 h 1033500"/>
                  <a:gd name="connsiteX22" fmla="*/ 0 w 458460"/>
                  <a:gd name="connsiteY22" fmla="*/ 1033500 h 10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460" h="1033500">
                    <a:moveTo>
                      <a:pt x="286865" y="171595"/>
                    </a:moveTo>
                    <a:lnTo>
                      <a:pt x="286865" y="341880"/>
                    </a:lnTo>
                    <a:cubicBezTo>
                      <a:pt x="286865" y="387726"/>
                      <a:pt x="273766" y="429642"/>
                      <a:pt x="251498" y="466319"/>
                    </a:cubicBezTo>
                    <a:cubicBezTo>
                      <a:pt x="251498" y="467629"/>
                      <a:pt x="231850" y="493827"/>
                      <a:pt x="221371" y="505616"/>
                    </a:cubicBezTo>
                    <a:cubicBezTo>
                      <a:pt x="196483" y="535743"/>
                      <a:pt x="167665" y="560631"/>
                      <a:pt x="142777" y="585519"/>
                    </a:cubicBezTo>
                    <a:cubicBezTo>
                      <a:pt x="237089" y="575040"/>
                      <a:pt x="280315" y="544912"/>
                      <a:pt x="326161" y="497756"/>
                    </a:cubicBezTo>
                    <a:cubicBezTo>
                      <a:pt x="382486" y="438812"/>
                      <a:pt x="379867" y="373317"/>
                      <a:pt x="378557" y="370698"/>
                    </a:cubicBezTo>
                    <a:lnTo>
                      <a:pt x="378557" y="171595"/>
                    </a:lnTo>
                    <a:close/>
                    <a:moveTo>
                      <a:pt x="0" y="0"/>
                    </a:moveTo>
                    <a:lnTo>
                      <a:pt x="288175" y="0"/>
                    </a:lnTo>
                    <a:lnTo>
                      <a:pt x="288175" y="91692"/>
                    </a:lnTo>
                    <a:lnTo>
                      <a:pt x="458460" y="91692"/>
                    </a:lnTo>
                    <a:lnTo>
                      <a:pt x="458460" y="366768"/>
                    </a:lnTo>
                    <a:cubicBezTo>
                      <a:pt x="458460" y="379867"/>
                      <a:pt x="458460" y="471559"/>
                      <a:pt x="383796" y="550152"/>
                    </a:cubicBezTo>
                    <a:cubicBezTo>
                      <a:pt x="311753" y="624815"/>
                      <a:pt x="223990" y="665422"/>
                      <a:pt x="70734" y="668042"/>
                    </a:cubicBezTo>
                    <a:cubicBezTo>
                      <a:pt x="58945" y="687690"/>
                      <a:pt x="52395" y="709958"/>
                      <a:pt x="52395" y="733536"/>
                    </a:cubicBezTo>
                    <a:lnTo>
                      <a:pt x="52395" y="902511"/>
                    </a:lnTo>
                    <a:lnTo>
                      <a:pt x="117890" y="902511"/>
                    </a:lnTo>
                    <a:cubicBezTo>
                      <a:pt x="146707" y="902511"/>
                      <a:pt x="170285" y="926089"/>
                      <a:pt x="170285" y="954907"/>
                    </a:cubicBezTo>
                    <a:lnTo>
                      <a:pt x="235779" y="954907"/>
                    </a:lnTo>
                    <a:cubicBezTo>
                      <a:pt x="264597" y="954907"/>
                      <a:pt x="288175" y="978484"/>
                      <a:pt x="288175" y="1007302"/>
                    </a:cubicBezTo>
                    <a:lnTo>
                      <a:pt x="288175" y="1033500"/>
                    </a:lnTo>
                    <a:lnTo>
                      <a:pt x="0" y="1033500"/>
                    </a:lnTo>
                    <a:close/>
                  </a:path>
                </a:pathLst>
              </a:custGeom>
              <a:solidFill>
                <a:schemeClr val="tx1">
                  <a:alpha val="20000"/>
                </a:schemeClr>
              </a:solidFill>
              <a:ln w="1309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pic>
        <p:nvPicPr>
          <p:cNvPr id="7" name="Picture 6" descr="A qr code on a green background&#10;&#10;Description automatically generated">
            <a:extLst>
              <a:ext uri="{FF2B5EF4-FFF2-40B4-BE49-F238E27FC236}">
                <a16:creationId xmlns:a16="http://schemas.microsoft.com/office/drawing/2014/main" id="{758CE78C-3347-E955-0782-FAEA6F4569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52406" y="435129"/>
            <a:ext cx="1782206" cy="1769602"/>
          </a:xfrm>
          <a:prstGeom prst="rect">
            <a:avLst/>
          </a:prstGeom>
        </p:spPr>
      </p:pic>
      <p:sp>
        <p:nvSpPr>
          <p:cNvPr id="10" name="TextBox 9">
            <a:extLst>
              <a:ext uri="{FF2B5EF4-FFF2-40B4-BE49-F238E27FC236}">
                <a16:creationId xmlns:a16="http://schemas.microsoft.com/office/drawing/2014/main" id="{F781B88F-38BA-B8EA-A435-9BF1C5A0A4F1}"/>
              </a:ext>
            </a:extLst>
          </p:cNvPr>
          <p:cNvSpPr txBox="1"/>
          <p:nvPr/>
        </p:nvSpPr>
        <p:spPr>
          <a:xfrm>
            <a:off x="4193659" y="5191050"/>
            <a:ext cx="3804682" cy="388368"/>
          </a:xfrm>
          <a:prstGeom prst="rect">
            <a:avLst/>
          </a:prstGeom>
          <a:noFill/>
        </p:spPr>
        <p:txBody>
          <a:bodyPr wrap="square" lIns="0" tIns="0" rIns="0" bIns="0" rtlCol="0">
            <a:noAutofit/>
          </a:bodyPr>
          <a:lstStyle/>
          <a:p>
            <a:pPr algn="l"/>
            <a:r>
              <a:rPr lang="en-US" dirty="0">
                <a:solidFill>
                  <a:srgbClr val="4352FF"/>
                </a:solidFill>
              </a:rPr>
              <a:t>Bitte </a:t>
            </a:r>
            <a:r>
              <a:rPr lang="en-US" dirty="0" err="1">
                <a:solidFill>
                  <a:srgbClr val="4352FF"/>
                </a:solidFill>
              </a:rPr>
              <a:t>nicht</a:t>
            </a:r>
            <a:r>
              <a:rPr lang="en-US" dirty="0">
                <a:solidFill>
                  <a:srgbClr val="4352FF"/>
                </a:solidFill>
              </a:rPr>
              <a:t> für das </a:t>
            </a:r>
            <a:r>
              <a:rPr lang="en-US" dirty="0" err="1">
                <a:solidFill>
                  <a:srgbClr val="4352FF"/>
                </a:solidFill>
              </a:rPr>
              <a:t>eigene</a:t>
            </a:r>
            <a:r>
              <a:rPr lang="en-US" dirty="0">
                <a:solidFill>
                  <a:srgbClr val="4352FF"/>
                </a:solidFill>
              </a:rPr>
              <a:t> Team </a:t>
            </a:r>
            <a:r>
              <a:rPr lang="en-US" dirty="0" err="1">
                <a:solidFill>
                  <a:srgbClr val="4352FF"/>
                </a:solidFill>
              </a:rPr>
              <a:t>voten</a:t>
            </a:r>
            <a:r>
              <a:rPr lang="en-US" dirty="0">
                <a:solidFill>
                  <a:srgbClr val="4352FF"/>
                </a:solidFill>
              </a:rPr>
              <a:t>!</a:t>
            </a:r>
            <a:endParaRPr lang="en-CH" dirty="0" err="1">
              <a:solidFill>
                <a:srgbClr val="4352FF"/>
              </a:solidFill>
            </a:endParaRPr>
          </a:p>
        </p:txBody>
      </p:sp>
    </p:spTree>
    <p:extLst>
      <p:ext uri="{BB962C8B-B14F-4D97-AF65-F5344CB8AC3E}">
        <p14:creationId xmlns:p14="http://schemas.microsoft.com/office/powerpoint/2010/main" val="1143816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uilding with robots in front of it&#10;&#10;Description automatically generated">
            <a:extLst>
              <a:ext uri="{FF2B5EF4-FFF2-40B4-BE49-F238E27FC236}">
                <a16:creationId xmlns:a16="http://schemas.microsoft.com/office/drawing/2014/main" id="{5DFB1392-64AA-090D-67D8-968050F1082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212013" y="1700213"/>
            <a:ext cx="4429125" cy="4429125"/>
          </a:xfrm>
        </p:spPr>
      </p:pic>
      <p:sp>
        <p:nvSpPr>
          <p:cNvPr id="4" name="Footer Placeholder 3">
            <a:extLst>
              <a:ext uri="{FF2B5EF4-FFF2-40B4-BE49-F238E27FC236}">
                <a16:creationId xmlns:a16="http://schemas.microsoft.com/office/drawing/2014/main" id="{28B9E253-1C25-B987-4CED-F876148A89BC}"/>
              </a:ext>
            </a:extLst>
          </p:cNvPr>
          <p:cNvSpPr>
            <a:spLocks noGrp="1"/>
          </p:cNvSpPr>
          <p:nvPr>
            <p:ph type="ftr" sz="quarter" idx="11"/>
          </p:nvPr>
        </p:nvSpPr>
        <p:spPr/>
        <p:txBody>
          <a:bodyPr/>
          <a:lstStyle/>
          <a:p>
            <a:r>
              <a:rPr lang="de-CH"/>
              <a:t>Migros Bank | April 2024</a:t>
            </a:r>
            <a:endParaRPr lang="en-CH"/>
          </a:p>
        </p:txBody>
      </p:sp>
      <p:sp>
        <p:nvSpPr>
          <p:cNvPr id="5" name="Slide Number Placeholder 4">
            <a:extLst>
              <a:ext uri="{FF2B5EF4-FFF2-40B4-BE49-F238E27FC236}">
                <a16:creationId xmlns:a16="http://schemas.microsoft.com/office/drawing/2014/main" id="{2A5A473A-E2F7-0852-BC4D-FD9DE3E4CE7E}"/>
              </a:ext>
            </a:extLst>
          </p:cNvPr>
          <p:cNvSpPr>
            <a:spLocks noGrp="1"/>
          </p:cNvSpPr>
          <p:nvPr>
            <p:ph type="sldNum" sz="quarter" idx="12"/>
          </p:nvPr>
        </p:nvSpPr>
        <p:spPr/>
        <p:txBody>
          <a:bodyPr/>
          <a:lstStyle/>
          <a:p>
            <a:fld id="{EC8852E4-5B18-48B8-8E58-840F482BC04A}" type="slidenum">
              <a:rPr lang="en-CH" smtClean="0"/>
              <a:t>38</a:t>
            </a:fld>
            <a:endParaRPr lang="en-CH"/>
          </a:p>
        </p:txBody>
      </p:sp>
      <p:sp>
        <p:nvSpPr>
          <p:cNvPr id="8" name="Title 1">
            <a:extLst>
              <a:ext uri="{FF2B5EF4-FFF2-40B4-BE49-F238E27FC236}">
                <a16:creationId xmlns:a16="http://schemas.microsoft.com/office/drawing/2014/main" id="{8B7A1C3F-0A0A-E80A-3256-E0A1586C59E5}"/>
              </a:ext>
            </a:extLst>
          </p:cNvPr>
          <p:cNvSpPr txBox="1">
            <a:spLocks/>
          </p:cNvSpPr>
          <p:nvPr/>
        </p:nvSpPr>
        <p:spPr>
          <a:xfrm>
            <a:off x="550862" y="2987703"/>
            <a:ext cx="11090276" cy="88259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err="1">
                <a:solidFill>
                  <a:srgbClr val="4352FF"/>
                </a:solidFill>
                <a:latin typeface="Migrosbank Kievit" panose="02000503040000020004" pitchFamily="2" charset="0"/>
              </a:rPr>
              <a:t>Vielen</a:t>
            </a:r>
            <a:r>
              <a:rPr lang="en-US" dirty="0">
                <a:solidFill>
                  <a:srgbClr val="4352FF"/>
                </a:solidFill>
                <a:latin typeface="Migrosbank Kievit" panose="02000503040000020004" pitchFamily="2" charset="0"/>
              </a:rPr>
              <a:t> Dank für die </a:t>
            </a:r>
            <a:r>
              <a:rPr lang="en-US" dirty="0" err="1">
                <a:solidFill>
                  <a:srgbClr val="4352FF"/>
                </a:solidFill>
                <a:latin typeface="Migrosbank Kievit" panose="02000503040000020004" pitchFamily="2" charset="0"/>
              </a:rPr>
              <a:t>Teilnahme</a:t>
            </a:r>
            <a:r>
              <a:rPr lang="en-US" dirty="0">
                <a:solidFill>
                  <a:srgbClr val="4352FF"/>
                </a:solidFill>
                <a:latin typeface="Migrosbank Kievit" panose="02000503040000020004" pitchFamily="2" charset="0"/>
              </a:rPr>
              <a:t>!</a:t>
            </a:r>
            <a:endParaRPr lang="en-CH" dirty="0">
              <a:solidFill>
                <a:srgbClr val="4352FF"/>
              </a:solidFill>
              <a:latin typeface="Migrosbank Kievit" panose="02000503040000020004" pitchFamily="2" charset="0"/>
            </a:endParaRPr>
          </a:p>
        </p:txBody>
      </p:sp>
      <p:pic>
        <p:nvPicPr>
          <p:cNvPr id="9" name="Picture 8" descr="A blue rocket with a sad face&#10;&#10;Description automatically generated">
            <a:extLst>
              <a:ext uri="{FF2B5EF4-FFF2-40B4-BE49-F238E27FC236}">
                <a16:creationId xmlns:a16="http://schemas.microsoft.com/office/drawing/2014/main" id="{DCB0240F-1EB1-3E0B-78BF-614F19DD8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00000">
            <a:off x="4978391" y="2992328"/>
            <a:ext cx="410732" cy="410732"/>
          </a:xfrm>
          <a:prstGeom prst="rect">
            <a:avLst/>
          </a:prstGeom>
        </p:spPr>
      </p:pic>
      <p:pic>
        <p:nvPicPr>
          <p:cNvPr id="11" name="Picture 10" descr="A qr code on a green background&#10;&#10;Description automatically generated">
            <a:extLst>
              <a:ext uri="{FF2B5EF4-FFF2-40B4-BE49-F238E27FC236}">
                <a16:creationId xmlns:a16="http://schemas.microsoft.com/office/drawing/2014/main" id="{0176F4E9-8D1E-C6B2-4206-DCEDF234AC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1650" y="4468633"/>
            <a:ext cx="1365250" cy="1378307"/>
          </a:xfrm>
          <a:prstGeom prst="rect">
            <a:avLst/>
          </a:prstGeom>
        </p:spPr>
      </p:pic>
      <p:sp>
        <p:nvSpPr>
          <p:cNvPr id="12" name="Title 1">
            <a:extLst>
              <a:ext uri="{FF2B5EF4-FFF2-40B4-BE49-F238E27FC236}">
                <a16:creationId xmlns:a16="http://schemas.microsoft.com/office/drawing/2014/main" id="{B37BBEFC-BA4C-4106-1ACB-64353EFD9F2A}"/>
              </a:ext>
            </a:extLst>
          </p:cNvPr>
          <p:cNvSpPr txBox="1">
            <a:spLocks/>
          </p:cNvSpPr>
          <p:nvPr/>
        </p:nvSpPr>
        <p:spPr>
          <a:xfrm>
            <a:off x="550342" y="5846940"/>
            <a:ext cx="1262583" cy="19455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100" dirty="0">
                <a:solidFill>
                  <a:srgbClr val="4352FF"/>
                </a:solidFill>
                <a:latin typeface="Migrosbank Kievit" panose="02000503040000020004" pitchFamily="2" charset="0"/>
              </a:rPr>
              <a:t>Feedback-Formular</a:t>
            </a:r>
            <a:endParaRPr lang="en-CH" sz="1100" dirty="0">
              <a:solidFill>
                <a:srgbClr val="4352FF"/>
              </a:solidFill>
              <a:latin typeface="Migrosbank Kievit" panose="02000503040000020004" pitchFamily="2" charset="0"/>
            </a:endParaRPr>
          </a:p>
        </p:txBody>
      </p:sp>
    </p:spTree>
    <p:extLst>
      <p:ext uri="{BB962C8B-B14F-4D97-AF65-F5344CB8AC3E}">
        <p14:creationId xmlns:p14="http://schemas.microsoft.com/office/powerpoint/2010/main" val="80726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1A34-5D17-6FD2-E0CD-6FBAB6BBBB0F}"/>
              </a:ext>
            </a:extLst>
          </p:cNvPr>
          <p:cNvSpPr>
            <a:spLocks noGrp="1"/>
          </p:cNvSpPr>
          <p:nvPr>
            <p:ph type="title"/>
          </p:nvPr>
        </p:nvSpPr>
        <p:spPr/>
        <p:txBody>
          <a:bodyPr/>
          <a:lstStyle/>
          <a:p>
            <a:r>
              <a:rPr lang="de-DE" dirty="0">
                <a:solidFill>
                  <a:srgbClr val="4352FF"/>
                </a:solidFill>
              </a:rPr>
              <a:t>KI wird bereits heute breit im Bankwesen angewendet</a:t>
            </a:r>
            <a:endParaRPr lang="en-US" dirty="0">
              <a:solidFill>
                <a:srgbClr val="4352FF"/>
              </a:solidFill>
            </a:endParaRPr>
          </a:p>
        </p:txBody>
      </p:sp>
      <p:sp>
        <p:nvSpPr>
          <p:cNvPr id="3" name="Footer Placeholder 2">
            <a:extLst>
              <a:ext uri="{FF2B5EF4-FFF2-40B4-BE49-F238E27FC236}">
                <a16:creationId xmlns:a16="http://schemas.microsoft.com/office/drawing/2014/main" id="{A58C6381-79EA-78CC-FEB1-5890BC74A834}"/>
              </a:ext>
            </a:extLst>
          </p:cNvPr>
          <p:cNvSpPr>
            <a:spLocks noGrp="1"/>
          </p:cNvSpPr>
          <p:nvPr>
            <p:ph type="ftr" sz="quarter" idx="11"/>
          </p:nvPr>
        </p:nvSpPr>
        <p:spPr/>
        <p:txBody>
          <a:bodyPr/>
          <a:lstStyle/>
          <a:p>
            <a:r>
              <a:rPr lang="de-CH"/>
              <a:t>Migros Bank | April 2024</a:t>
            </a:r>
            <a:endParaRPr lang="de-CH" dirty="0"/>
          </a:p>
        </p:txBody>
      </p:sp>
      <p:sp>
        <p:nvSpPr>
          <p:cNvPr id="4" name="Slide Number Placeholder 3">
            <a:extLst>
              <a:ext uri="{FF2B5EF4-FFF2-40B4-BE49-F238E27FC236}">
                <a16:creationId xmlns:a16="http://schemas.microsoft.com/office/drawing/2014/main" id="{30828A46-5E70-7B89-DD6C-2C763B38786F}"/>
              </a:ext>
            </a:extLst>
          </p:cNvPr>
          <p:cNvSpPr>
            <a:spLocks noGrp="1"/>
          </p:cNvSpPr>
          <p:nvPr>
            <p:ph type="sldNum" sz="quarter" idx="12"/>
          </p:nvPr>
        </p:nvSpPr>
        <p:spPr/>
        <p:txBody>
          <a:bodyPr/>
          <a:lstStyle/>
          <a:p>
            <a:fld id="{98FAC77D-5B06-4D0B-AA2C-A9B83BC3703F}" type="slidenum">
              <a:rPr lang="en-US" smtClean="0"/>
              <a:pPr/>
              <a:t>4</a:t>
            </a:fld>
            <a:endParaRPr lang="de-CH" dirty="0"/>
          </a:p>
        </p:txBody>
      </p:sp>
      <p:grpSp>
        <p:nvGrpSpPr>
          <p:cNvPr id="23" name="Group 22">
            <a:extLst>
              <a:ext uri="{FF2B5EF4-FFF2-40B4-BE49-F238E27FC236}">
                <a16:creationId xmlns:a16="http://schemas.microsoft.com/office/drawing/2014/main" id="{E8BF29A1-AA66-BE91-81D3-1BCA2463B9DE}"/>
              </a:ext>
            </a:extLst>
          </p:cNvPr>
          <p:cNvGrpSpPr/>
          <p:nvPr/>
        </p:nvGrpSpPr>
        <p:grpSpPr>
          <a:xfrm>
            <a:off x="443287" y="1733860"/>
            <a:ext cx="4020987" cy="4068906"/>
            <a:chOff x="516349" y="1829753"/>
            <a:chExt cx="4020987" cy="4068906"/>
          </a:xfrm>
        </p:grpSpPr>
        <p:pic>
          <p:nvPicPr>
            <p:cNvPr id="6" name="Picture 5">
              <a:extLst>
                <a:ext uri="{FF2B5EF4-FFF2-40B4-BE49-F238E27FC236}">
                  <a16:creationId xmlns:a16="http://schemas.microsoft.com/office/drawing/2014/main" id="{69CEECCE-8B3E-C296-5B30-1B18CD0019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349" y="2027498"/>
              <a:ext cx="4020987" cy="387116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ABAB868-523B-AB31-9FBD-296E6EE4D0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8449" y="1829753"/>
              <a:ext cx="1163682" cy="654570"/>
            </a:xfrm>
            <a:prstGeom prst="rect">
              <a:avLst/>
            </a:prstGeom>
          </p:spPr>
        </p:pic>
      </p:grpSp>
      <p:grpSp>
        <p:nvGrpSpPr>
          <p:cNvPr id="17" name="Group 16">
            <a:extLst>
              <a:ext uri="{FF2B5EF4-FFF2-40B4-BE49-F238E27FC236}">
                <a16:creationId xmlns:a16="http://schemas.microsoft.com/office/drawing/2014/main" id="{ACE360E8-4154-15DE-4C6C-8FC0B7715962}"/>
              </a:ext>
            </a:extLst>
          </p:cNvPr>
          <p:cNvGrpSpPr/>
          <p:nvPr/>
        </p:nvGrpSpPr>
        <p:grpSpPr>
          <a:xfrm>
            <a:off x="4572215" y="1184997"/>
            <a:ext cx="3967818" cy="4358706"/>
            <a:chOff x="5001795" y="1532791"/>
            <a:chExt cx="4264035" cy="4684105"/>
          </a:xfrm>
        </p:grpSpPr>
        <p:pic>
          <p:nvPicPr>
            <p:cNvPr id="14" name="Picture 13">
              <a:extLst>
                <a:ext uri="{FF2B5EF4-FFF2-40B4-BE49-F238E27FC236}">
                  <a16:creationId xmlns:a16="http://schemas.microsoft.com/office/drawing/2014/main" id="{E7A54B1E-304F-D8AC-3C57-0CB913EF429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01795" y="1532791"/>
              <a:ext cx="4264035" cy="4684105"/>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369F977D-7AB9-817D-3E88-CB67319714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70171" y="1568300"/>
              <a:ext cx="676525" cy="263825"/>
            </a:xfrm>
            <a:prstGeom prst="rect">
              <a:avLst/>
            </a:prstGeom>
          </p:spPr>
        </p:pic>
      </p:grpSp>
      <p:pic>
        <p:nvPicPr>
          <p:cNvPr id="19" name="Picture 18">
            <a:extLst>
              <a:ext uri="{FF2B5EF4-FFF2-40B4-BE49-F238E27FC236}">
                <a16:creationId xmlns:a16="http://schemas.microsoft.com/office/drawing/2014/main" id="{9B9425B1-BA4F-6151-338A-0E9B637CA03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41929" y="2014799"/>
            <a:ext cx="3801417" cy="3704771"/>
          </a:xfrm>
          <a:prstGeom prst="rect">
            <a:avLst/>
          </a:prstGeom>
          <a:ln w="38100">
            <a:noFill/>
            <a:prstDash val="sysDash"/>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C5126D07-154A-C35C-C214-98114768AC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78742" y="2536218"/>
            <a:ext cx="275890" cy="220388"/>
          </a:xfrm>
          <a:prstGeom prst="rect">
            <a:avLst/>
          </a:prstGeom>
        </p:spPr>
      </p:pic>
      <p:pic>
        <p:nvPicPr>
          <p:cNvPr id="33" name="Picture 32">
            <a:extLst>
              <a:ext uri="{FF2B5EF4-FFF2-40B4-BE49-F238E27FC236}">
                <a16:creationId xmlns:a16="http://schemas.microsoft.com/office/drawing/2014/main" id="{B6CDB972-4F3C-B6C6-E41C-D75BD49CF4A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5812" y="3322084"/>
            <a:ext cx="4054816" cy="28333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151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A4B9B0D-0B0F-78F6-C248-CF65CFC8E985}"/>
              </a:ext>
            </a:extLst>
          </p:cNvPr>
          <p:cNvSpPr/>
          <p:nvPr/>
        </p:nvSpPr>
        <p:spPr>
          <a:xfrm>
            <a:off x="8572500" y="1700213"/>
            <a:ext cx="3619500" cy="4429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itle 4">
            <a:extLst>
              <a:ext uri="{FF2B5EF4-FFF2-40B4-BE49-F238E27FC236}">
                <a16:creationId xmlns:a16="http://schemas.microsoft.com/office/drawing/2014/main" id="{FC4F6DA5-2624-A172-8BED-3EABF5E42BFB}"/>
              </a:ext>
            </a:extLst>
          </p:cNvPr>
          <p:cNvSpPr>
            <a:spLocks noGrp="1"/>
          </p:cNvSpPr>
          <p:nvPr>
            <p:ph type="title"/>
          </p:nvPr>
        </p:nvSpPr>
        <p:spPr/>
        <p:txBody>
          <a:bodyPr/>
          <a:lstStyle/>
          <a:p>
            <a:r>
              <a:rPr lang="de-CH" dirty="0">
                <a:solidFill>
                  <a:srgbClr val="4352FF"/>
                </a:solidFill>
              </a:rPr>
              <a:t>Generative KI kann “halluzinieren” – klare Anweisungen sind wichtig</a:t>
            </a:r>
          </a:p>
        </p:txBody>
      </p:sp>
      <p:pic>
        <p:nvPicPr>
          <p:cNvPr id="10" name="Picture 9">
            <a:extLst>
              <a:ext uri="{FF2B5EF4-FFF2-40B4-BE49-F238E27FC236}">
                <a16:creationId xmlns:a16="http://schemas.microsoft.com/office/drawing/2014/main" id="{BE7B0BF9-6E63-99F2-9CD5-0224096C94D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31325" y="2567773"/>
            <a:ext cx="3364155" cy="2694005"/>
          </a:xfrm>
          <a:prstGeom prst="rect">
            <a:avLst/>
          </a:prstGeom>
        </p:spPr>
      </p:pic>
      <p:pic>
        <p:nvPicPr>
          <p:cNvPr id="15" name="Picture 14">
            <a:extLst>
              <a:ext uri="{FF2B5EF4-FFF2-40B4-BE49-F238E27FC236}">
                <a16:creationId xmlns:a16="http://schemas.microsoft.com/office/drawing/2014/main" id="{4946962C-1C98-FD78-B0FF-E3C60BF759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0203" y="3827589"/>
            <a:ext cx="797395" cy="797395"/>
          </a:xfrm>
          <a:prstGeom prst="rect">
            <a:avLst/>
          </a:prstGeom>
        </p:spPr>
      </p:pic>
      <p:pic>
        <p:nvPicPr>
          <p:cNvPr id="17" name="Picture 16">
            <a:extLst>
              <a:ext uri="{FF2B5EF4-FFF2-40B4-BE49-F238E27FC236}">
                <a16:creationId xmlns:a16="http://schemas.microsoft.com/office/drawing/2014/main" id="{6207E38F-4AB1-CEEB-918E-74CF35713A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8304" y="3695619"/>
            <a:ext cx="1061334" cy="1061334"/>
          </a:xfrm>
          <a:prstGeom prst="rect">
            <a:avLst/>
          </a:prstGeom>
        </p:spPr>
      </p:pic>
      <p:sp>
        <p:nvSpPr>
          <p:cNvPr id="18" name="TextBox 17">
            <a:extLst>
              <a:ext uri="{FF2B5EF4-FFF2-40B4-BE49-F238E27FC236}">
                <a16:creationId xmlns:a16="http://schemas.microsoft.com/office/drawing/2014/main" id="{02305BA4-3C85-446E-2976-EBF4C4B5C7F1}"/>
              </a:ext>
            </a:extLst>
          </p:cNvPr>
          <p:cNvSpPr txBox="1"/>
          <p:nvPr/>
        </p:nvSpPr>
        <p:spPr>
          <a:xfrm>
            <a:off x="5051500" y="5075238"/>
            <a:ext cx="2774799" cy="215444"/>
          </a:xfrm>
          <a:prstGeom prst="rect">
            <a:avLst/>
          </a:prstGeom>
          <a:noFill/>
        </p:spPr>
        <p:txBody>
          <a:bodyPr wrap="none" lIns="0" tIns="0" rIns="0" bIns="0" rtlCol="0">
            <a:spAutoFit/>
          </a:bodyPr>
          <a:lstStyle/>
          <a:p>
            <a:pPr algn="l"/>
            <a:r>
              <a:rPr lang="de-CH" sz="1400" dirty="0">
                <a:solidFill>
                  <a:schemeClr val="accent1"/>
                </a:solidFill>
              </a:rPr>
              <a:t>Der Mensch </a:t>
            </a:r>
            <a:r>
              <a:rPr lang="de-CH" sz="1400" b="1" dirty="0">
                <a:solidFill>
                  <a:schemeClr val="accent1"/>
                </a:solidFill>
              </a:rPr>
              <a:t>versteht</a:t>
            </a:r>
            <a:r>
              <a:rPr lang="de-CH" sz="1400" dirty="0">
                <a:solidFill>
                  <a:schemeClr val="accent1"/>
                </a:solidFill>
              </a:rPr>
              <a:t> die </a:t>
            </a:r>
            <a:r>
              <a:rPr lang="de-CH" sz="1400" b="1" dirty="0">
                <a:solidFill>
                  <a:schemeClr val="accent1"/>
                </a:solidFill>
              </a:rPr>
              <a:t>Bedeutung</a:t>
            </a:r>
            <a:endParaRPr lang="en-US" sz="1400" b="1" dirty="0">
              <a:solidFill>
                <a:schemeClr val="accent1"/>
              </a:solidFill>
            </a:endParaRPr>
          </a:p>
        </p:txBody>
      </p:sp>
      <p:sp>
        <p:nvSpPr>
          <p:cNvPr id="19" name="TextBox 18">
            <a:extLst>
              <a:ext uri="{FF2B5EF4-FFF2-40B4-BE49-F238E27FC236}">
                <a16:creationId xmlns:a16="http://schemas.microsoft.com/office/drawing/2014/main" id="{351426B8-4738-2CCE-D7A1-54B3230C5617}"/>
              </a:ext>
            </a:extLst>
          </p:cNvPr>
          <p:cNvSpPr txBox="1"/>
          <p:nvPr/>
        </p:nvSpPr>
        <p:spPr>
          <a:xfrm>
            <a:off x="719713" y="5075238"/>
            <a:ext cx="3478516" cy="215444"/>
          </a:xfrm>
          <a:prstGeom prst="rect">
            <a:avLst/>
          </a:prstGeom>
          <a:noFill/>
        </p:spPr>
        <p:txBody>
          <a:bodyPr wrap="none" lIns="0" tIns="0" rIns="0" bIns="0" rtlCol="0">
            <a:spAutoFit/>
          </a:bodyPr>
          <a:lstStyle/>
          <a:p>
            <a:pPr algn="l"/>
            <a:r>
              <a:rPr lang="de-CH" sz="1400" dirty="0">
                <a:solidFill>
                  <a:schemeClr val="accent1"/>
                </a:solidFill>
              </a:rPr>
              <a:t>KI findet </a:t>
            </a:r>
            <a:r>
              <a:rPr lang="de-CH" sz="1400" b="1" dirty="0">
                <a:solidFill>
                  <a:schemeClr val="accent1"/>
                </a:solidFill>
              </a:rPr>
              <a:t>statistisch</a:t>
            </a:r>
            <a:r>
              <a:rPr lang="de-CH" sz="1400" dirty="0">
                <a:solidFill>
                  <a:schemeClr val="accent1"/>
                </a:solidFill>
              </a:rPr>
              <a:t> </a:t>
            </a:r>
            <a:r>
              <a:rPr lang="de-CH" sz="1400" b="1" dirty="0">
                <a:solidFill>
                  <a:schemeClr val="accent1"/>
                </a:solidFill>
              </a:rPr>
              <a:t>relevante Informationen</a:t>
            </a:r>
            <a:endParaRPr lang="en-US" sz="1400" b="1" dirty="0">
              <a:solidFill>
                <a:schemeClr val="accent1"/>
              </a:solidFill>
            </a:endParaRPr>
          </a:p>
        </p:txBody>
      </p:sp>
      <p:sp>
        <p:nvSpPr>
          <p:cNvPr id="21" name="Speech Bubble: Rectangle 20">
            <a:extLst>
              <a:ext uri="{FF2B5EF4-FFF2-40B4-BE49-F238E27FC236}">
                <a16:creationId xmlns:a16="http://schemas.microsoft.com/office/drawing/2014/main" id="{DDD37269-9DE4-6113-3DFB-B787FA4D2EFD}"/>
              </a:ext>
            </a:extLst>
          </p:cNvPr>
          <p:cNvSpPr/>
          <p:nvPr/>
        </p:nvSpPr>
        <p:spPr>
          <a:xfrm>
            <a:off x="3931211" y="3001592"/>
            <a:ext cx="1343286" cy="797395"/>
          </a:xfrm>
          <a:prstGeom prst="wedgeRectCallout">
            <a:avLst>
              <a:gd name="adj1" fmla="val -5597"/>
              <a:gd name="adj2" fmla="val 67885"/>
            </a:avLst>
          </a:prstGeom>
          <a:solidFill>
            <a:srgbClr val="4352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t>«Katze»</a:t>
            </a:r>
          </a:p>
        </p:txBody>
      </p:sp>
      <p:sp>
        <p:nvSpPr>
          <p:cNvPr id="22" name="TextBox 21">
            <a:extLst>
              <a:ext uri="{FF2B5EF4-FFF2-40B4-BE49-F238E27FC236}">
                <a16:creationId xmlns:a16="http://schemas.microsoft.com/office/drawing/2014/main" id="{E2F9D8E5-AFA2-14B4-4579-36C2102F20E8}"/>
              </a:ext>
            </a:extLst>
          </p:cNvPr>
          <p:cNvSpPr txBox="1"/>
          <p:nvPr/>
        </p:nvSpPr>
        <p:spPr>
          <a:xfrm>
            <a:off x="3947695" y="2647950"/>
            <a:ext cx="596317" cy="215444"/>
          </a:xfrm>
          <a:prstGeom prst="rect">
            <a:avLst/>
          </a:prstGeom>
          <a:noFill/>
        </p:spPr>
        <p:txBody>
          <a:bodyPr wrap="none" lIns="0" tIns="0" rIns="0" bIns="0" rtlCol="0">
            <a:spAutoFit/>
          </a:bodyPr>
          <a:lstStyle/>
          <a:p>
            <a:pPr algn="l"/>
            <a:r>
              <a:rPr lang="de-CH" sz="1400" i="1" dirty="0">
                <a:solidFill>
                  <a:schemeClr val="accent1"/>
                </a:solidFill>
              </a:rPr>
              <a:t>Eingabe</a:t>
            </a:r>
            <a:endParaRPr lang="en-US" sz="1400" b="1" i="1" dirty="0">
              <a:solidFill>
                <a:schemeClr val="accent1"/>
              </a:solidFill>
            </a:endParaRPr>
          </a:p>
        </p:txBody>
      </p:sp>
      <p:sp>
        <p:nvSpPr>
          <p:cNvPr id="23" name="Speech Bubble: Rectangle 22">
            <a:extLst>
              <a:ext uri="{FF2B5EF4-FFF2-40B4-BE49-F238E27FC236}">
                <a16:creationId xmlns:a16="http://schemas.microsoft.com/office/drawing/2014/main" id="{415848CE-8956-AD15-299A-2021C9D9A314}"/>
              </a:ext>
            </a:extLst>
          </p:cNvPr>
          <p:cNvSpPr/>
          <p:nvPr/>
        </p:nvSpPr>
        <p:spPr>
          <a:xfrm>
            <a:off x="5635776" y="1736614"/>
            <a:ext cx="2774799" cy="1616186"/>
          </a:xfrm>
          <a:prstGeom prst="wedgeRectCallout">
            <a:avLst>
              <a:gd name="adj1" fmla="val -21361"/>
              <a:gd name="adj2" fmla="val 63490"/>
            </a:avLst>
          </a:prstGeom>
          <a:solidFill>
            <a:schemeClr val="accent1">
              <a:lumMod val="10000"/>
              <a:lumOff val="9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CH" sz="1400" dirty="0">
                <a:solidFill>
                  <a:schemeClr val="tx1"/>
                </a:solidFill>
              </a:rPr>
              <a:t>Ein Bild von einer Katze</a:t>
            </a:r>
          </a:p>
          <a:p>
            <a:pPr marL="285750" indent="-285750">
              <a:buFont typeface="Arial" panose="020B0604020202020204" pitchFamily="34" charset="0"/>
              <a:buChar char="•"/>
            </a:pPr>
            <a:r>
              <a:rPr lang="de-CH" sz="1400" dirty="0">
                <a:solidFill>
                  <a:schemeClr val="tx1"/>
                </a:solidFill>
              </a:rPr>
              <a:t>Eigene Erfahrungen mit Katzen</a:t>
            </a:r>
          </a:p>
          <a:p>
            <a:pPr marL="285750" indent="-285750">
              <a:buFont typeface="Arial" panose="020B0604020202020204" pitchFamily="34" charset="0"/>
              <a:buChar char="•"/>
            </a:pPr>
            <a:r>
              <a:rPr lang="de-CH" sz="1400" dirty="0">
                <a:solidFill>
                  <a:schemeClr val="tx1"/>
                </a:solidFill>
              </a:rPr>
              <a:t>Emotionen die mit Katzen verbunden sind</a:t>
            </a:r>
          </a:p>
          <a:p>
            <a:pPr marL="285750" indent="-285750">
              <a:buFont typeface="Arial" panose="020B0604020202020204" pitchFamily="34" charset="0"/>
              <a:buChar char="•"/>
            </a:pPr>
            <a:r>
              <a:rPr lang="de-CH" sz="1400" dirty="0">
                <a:solidFill>
                  <a:schemeClr val="tx1"/>
                </a:solidFill>
              </a:rPr>
              <a:t>Erinnerungen, die mit Katzen zu tun haben</a:t>
            </a:r>
          </a:p>
          <a:p>
            <a:pPr marL="285750" indent="-285750">
              <a:buFont typeface="Arial" panose="020B0604020202020204" pitchFamily="34" charset="0"/>
              <a:buChar char="•"/>
            </a:pPr>
            <a:r>
              <a:rPr lang="de-CH" sz="1400" dirty="0">
                <a:solidFill>
                  <a:schemeClr val="tx1"/>
                </a:solidFill>
              </a:rPr>
              <a:t>…</a:t>
            </a:r>
          </a:p>
        </p:txBody>
      </p:sp>
      <p:sp>
        <p:nvSpPr>
          <p:cNvPr id="24" name="Speech Bubble: Rectangle 23">
            <a:extLst>
              <a:ext uri="{FF2B5EF4-FFF2-40B4-BE49-F238E27FC236}">
                <a16:creationId xmlns:a16="http://schemas.microsoft.com/office/drawing/2014/main" id="{528039BA-F6F3-3AB3-54CF-51C7A4F96E90}"/>
              </a:ext>
            </a:extLst>
          </p:cNvPr>
          <p:cNvSpPr/>
          <p:nvPr/>
        </p:nvSpPr>
        <p:spPr>
          <a:xfrm>
            <a:off x="606127" y="1736613"/>
            <a:ext cx="2851448" cy="1625711"/>
          </a:xfrm>
          <a:prstGeom prst="wedgeRectCallout">
            <a:avLst>
              <a:gd name="adj1" fmla="val 15500"/>
              <a:gd name="adj2" fmla="val 61618"/>
            </a:avLst>
          </a:prstGeom>
          <a:solidFill>
            <a:schemeClr val="accent1">
              <a:lumMod val="10000"/>
              <a:lumOff val="9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CH" sz="1400" dirty="0">
                <a:solidFill>
                  <a:schemeClr val="tx1"/>
                </a:solidFill>
              </a:rPr>
              <a:t>«K-A-T-Z-E»</a:t>
            </a:r>
          </a:p>
          <a:p>
            <a:pPr marL="285750" indent="-285750">
              <a:buFont typeface="Arial" panose="020B0604020202020204" pitchFamily="34" charset="0"/>
              <a:buChar char="•"/>
            </a:pPr>
            <a:r>
              <a:rPr lang="de-CH" sz="1400" dirty="0">
                <a:solidFill>
                  <a:schemeClr val="tx1"/>
                </a:solidFill>
              </a:rPr>
              <a:t>Diese Buchstabenkombination kommt häufig vor – es muss ein Wort sein</a:t>
            </a:r>
          </a:p>
          <a:p>
            <a:pPr marL="285750" indent="-285750">
              <a:buFont typeface="Arial" panose="020B0604020202020204" pitchFamily="34" charset="0"/>
              <a:buChar char="•"/>
            </a:pPr>
            <a:r>
              <a:rPr lang="de-CH" sz="1400" dirty="0">
                <a:solidFill>
                  <a:schemeClr val="tx1"/>
                </a:solidFill>
              </a:rPr>
              <a:t>Welche andere Wörter kommen häufig mit diesem Wort vor?</a:t>
            </a:r>
          </a:p>
          <a:p>
            <a:pPr marL="285750" indent="-285750">
              <a:buFont typeface="Arial" panose="020B0604020202020204" pitchFamily="34" charset="0"/>
              <a:buChar char="•"/>
            </a:pPr>
            <a:r>
              <a:rPr lang="de-CH" sz="1400" dirty="0">
                <a:solidFill>
                  <a:schemeClr val="tx1"/>
                </a:solidFill>
              </a:rPr>
              <a:t>…</a:t>
            </a:r>
          </a:p>
          <a:p>
            <a:pPr marL="285750" indent="-285750">
              <a:buFont typeface="Arial" panose="020B0604020202020204" pitchFamily="34" charset="0"/>
              <a:buChar char="•"/>
            </a:pPr>
            <a:endParaRPr lang="de-CH" sz="1400" dirty="0">
              <a:solidFill>
                <a:schemeClr val="tx1"/>
              </a:solidFill>
            </a:endParaRPr>
          </a:p>
        </p:txBody>
      </p:sp>
      <p:sp>
        <p:nvSpPr>
          <p:cNvPr id="25" name="Rectangle 24">
            <a:extLst>
              <a:ext uri="{FF2B5EF4-FFF2-40B4-BE49-F238E27FC236}">
                <a16:creationId xmlns:a16="http://schemas.microsoft.com/office/drawing/2014/main" id="{EEFB5BF5-20B9-AD1F-B3F2-D024469B5034}"/>
              </a:ext>
            </a:extLst>
          </p:cNvPr>
          <p:cNvSpPr/>
          <p:nvPr/>
        </p:nvSpPr>
        <p:spPr>
          <a:xfrm>
            <a:off x="550342" y="5606843"/>
            <a:ext cx="11090275" cy="468586"/>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400" b="1" dirty="0">
                <a:solidFill>
                  <a:schemeClr val="bg1"/>
                </a:solidFill>
              </a:rPr>
              <a:t>Generative KI </a:t>
            </a:r>
            <a:r>
              <a:rPr lang="de-CH" sz="1400" dirty="0">
                <a:solidFill>
                  <a:schemeClr val="bg1"/>
                </a:solidFill>
              </a:rPr>
              <a:t>(z.B. Chatbots) haben </a:t>
            </a:r>
            <a:r>
              <a:rPr lang="de-CH" sz="1400" b="1" dirty="0">
                <a:solidFill>
                  <a:schemeClr val="bg1"/>
                </a:solidFill>
              </a:rPr>
              <a:t>kein Verständnis </a:t>
            </a:r>
            <a:r>
              <a:rPr lang="de-CH" sz="1400" dirty="0">
                <a:solidFill>
                  <a:schemeClr val="bg1"/>
                </a:solidFill>
              </a:rPr>
              <a:t>und können </a:t>
            </a:r>
            <a:r>
              <a:rPr lang="de-CH" sz="1400" b="1" dirty="0">
                <a:solidFill>
                  <a:schemeClr val="bg1"/>
                </a:solidFill>
              </a:rPr>
              <a:t>völlig erfundene Fakten</a:t>
            </a:r>
            <a:r>
              <a:rPr lang="de-CH" sz="1400" dirty="0">
                <a:solidFill>
                  <a:schemeClr val="bg1"/>
                </a:solidFill>
              </a:rPr>
              <a:t> mit </a:t>
            </a:r>
            <a:r>
              <a:rPr lang="de-CH" sz="1400" b="1" dirty="0">
                <a:solidFill>
                  <a:schemeClr val="bg1"/>
                </a:solidFill>
              </a:rPr>
              <a:t>Selbstvertrauen</a:t>
            </a:r>
            <a:r>
              <a:rPr lang="de-CH" sz="1400" dirty="0">
                <a:solidFill>
                  <a:schemeClr val="bg1"/>
                </a:solidFill>
              </a:rPr>
              <a:t> und </a:t>
            </a:r>
            <a:r>
              <a:rPr lang="de-CH" sz="1400" b="1" dirty="0">
                <a:solidFill>
                  <a:schemeClr val="bg1"/>
                </a:solidFill>
              </a:rPr>
              <a:t>Autorität</a:t>
            </a:r>
            <a:r>
              <a:rPr lang="de-CH" sz="1400" dirty="0">
                <a:solidFill>
                  <a:schemeClr val="bg1"/>
                </a:solidFill>
              </a:rPr>
              <a:t> präsentieren</a:t>
            </a:r>
            <a:endParaRPr lang="en-US" sz="1400" dirty="0">
              <a:solidFill>
                <a:schemeClr val="bg1"/>
              </a:solidFill>
            </a:endParaRPr>
          </a:p>
        </p:txBody>
      </p:sp>
    </p:spTree>
    <p:extLst>
      <p:ext uri="{BB962C8B-B14F-4D97-AF65-F5344CB8AC3E}">
        <p14:creationId xmlns:p14="http://schemas.microsoft.com/office/powerpoint/2010/main" val="32607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video game with a maze and a person pointing at it&#10;&#10;Description automatically generated">
            <a:extLst>
              <a:ext uri="{FF2B5EF4-FFF2-40B4-BE49-F238E27FC236}">
                <a16:creationId xmlns:a16="http://schemas.microsoft.com/office/drawing/2014/main" id="{20CFF6D8-6576-0A4B-F487-B0021E2519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3" name="Footer Placeholder 2">
            <a:extLst>
              <a:ext uri="{FF2B5EF4-FFF2-40B4-BE49-F238E27FC236}">
                <a16:creationId xmlns:a16="http://schemas.microsoft.com/office/drawing/2014/main" id="{8D1F90AC-CD6A-DB74-CF57-12DDAB77C5B9}"/>
              </a:ext>
            </a:extLst>
          </p:cNvPr>
          <p:cNvSpPr>
            <a:spLocks noGrp="1"/>
          </p:cNvSpPr>
          <p:nvPr>
            <p:ph type="ftr" sz="quarter" idx="4294967295"/>
          </p:nvPr>
        </p:nvSpPr>
        <p:spPr>
          <a:xfrm>
            <a:off x="550342" y="6477357"/>
            <a:ext cx="6987107" cy="153888"/>
          </a:xfrm>
        </p:spPr>
        <p:txBody>
          <a:bodyPr/>
          <a:lstStyle/>
          <a:p>
            <a:pPr>
              <a:spcAft>
                <a:spcPts val="600"/>
              </a:spcAft>
            </a:pPr>
            <a:r>
              <a:rPr lang="de-CH" dirty="0">
                <a:solidFill>
                  <a:schemeClr val="bg1"/>
                </a:solidFill>
              </a:rPr>
              <a:t>Migros Bank | April 2024</a:t>
            </a:r>
          </a:p>
        </p:txBody>
      </p:sp>
      <p:sp>
        <p:nvSpPr>
          <p:cNvPr id="4" name="Slide Number Placeholder 3" hidden="1">
            <a:extLst>
              <a:ext uri="{FF2B5EF4-FFF2-40B4-BE49-F238E27FC236}">
                <a16:creationId xmlns:a16="http://schemas.microsoft.com/office/drawing/2014/main" id="{13313624-41FF-9B63-EF48-2D088317AD2E}"/>
              </a:ext>
            </a:extLst>
          </p:cNvPr>
          <p:cNvSpPr>
            <a:spLocks noGrp="1"/>
          </p:cNvSpPr>
          <p:nvPr>
            <p:ph type="sldNum" sz="quarter" idx="4294967295"/>
          </p:nvPr>
        </p:nvSpPr>
        <p:spPr>
          <a:xfrm>
            <a:off x="8897938" y="6481862"/>
            <a:ext cx="2743200" cy="153888"/>
          </a:xfrm>
        </p:spPr>
        <p:txBody>
          <a:bodyPr/>
          <a:lstStyle/>
          <a:p>
            <a:pPr>
              <a:spcAft>
                <a:spcPts val="600"/>
              </a:spcAft>
            </a:pPr>
            <a:fld id="{98FAC77D-5B06-4D0B-AA2C-A9B83BC3703F}" type="slidenum">
              <a:rPr lang="en-US" smtClean="0"/>
              <a:pPr>
                <a:spcAft>
                  <a:spcPts val="600"/>
                </a:spcAft>
              </a:pPr>
              <a:t>6</a:t>
            </a:fld>
            <a:endParaRPr lang="de-CH" dirty="0"/>
          </a:p>
        </p:txBody>
      </p:sp>
      <p:sp>
        <p:nvSpPr>
          <p:cNvPr id="14" name="Slide Number Placeholder 3">
            <a:extLst>
              <a:ext uri="{FF2B5EF4-FFF2-40B4-BE49-F238E27FC236}">
                <a16:creationId xmlns:a16="http://schemas.microsoft.com/office/drawing/2014/main" id="{5DC96EB2-0B6C-CD56-66D9-94ACA3A65A92}"/>
              </a:ext>
            </a:extLst>
          </p:cNvPr>
          <p:cNvSpPr txBox="1">
            <a:spLocks/>
          </p:cNvSpPr>
          <p:nvPr/>
        </p:nvSpPr>
        <p:spPr>
          <a:xfrm>
            <a:off x="8916988" y="6477357"/>
            <a:ext cx="2743200" cy="153888"/>
          </a:xfrm>
          <a:prstGeom prst="rect">
            <a:avLst/>
          </a:prstGeom>
        </p:spPr>
        <p:txBody>
          <a:bodyPr vert="horz" lIns="0" tIns="0" rIns="0" bIns="0" rtlCol="0" anchor="b" anchorCtr="0">
            <a:noAutofit/>
          </a:bodyPr>
          <a:lstStyle>
            <a:defPPr>
              <a:defRPr lang="de-DE"/>
            </a:defPPr>
            <a:lvl1pPr algn="r">
              <a:defRPr sz="1000" b="0">
                <a:solidFill>
                  <a:srgbClr val="144B3C"/>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FA5F7C-83B7-4DC6-ABF3-42DD3BC8C2F5}" type="slidenum">
              <a:rPr lang="en-US" smtClean="0">
                <a:solidFill>
                  <a:schemeClr val="bg1"/>
                </a:solidFill>
              </a:rPr>
              <a:pPr/>
              <a:t>6</a:t>
            </a:fld>
            <a:endParaRPr lang="de-CH" dirty="0">
              <a:solidFill>
                <a:schemeClr val="bg1"/>
              </a:solidFill>
            </a:endParaRPr>
          </a:p>
        </p:txBody>
      </p:sp>
      <p:sp>
        <p:nvSpPr>
          <p:cNvPr id="16" name="Rectangle 15">
            <a:extLst>
              <a:ext uri="{FF2B5EF4-FFF2-40B4-BE49-F238E27FC236}">
                <a16:creationId xmlns:a16="http://schemas.microsoft.com/office/drawing/2014/main" id="{6357EA9A-593E-EA45-98D1-59C25AFE7BD0}"/>
              </a:ext>
            </a:extLst>
          </p:cNvPr>
          <p:cNvSpPr/>
          <p:nvPr/>
        </p:nvSpPr>
        <p:spPr>
          <a:xfrm>
            <a:off x="6419850" y="4555465"/>
            <a:ext cx="5221288" cy="1209441"/>
          </a:xfrm>
          <a:prstGeom prst="rect">
            <a:avLst/>
          </a:prstGeom>
          <a:solidFill>
            <a:srgbClr val="000000">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Menschliche Führung ist nach wie vor der Schlüssel, um mit KI zum gewünschten Ergebnis zu gelangen</a:t>
            </a:r>
          </a:p>
        </p:txBody>
      </p:sp>
    </p:spTree>
    <p:extLst>
      <p:ext uri="{BB962C8B-B14F-4D97-AF65-F5344CB8AC3E}">
        <p14:creationId xmlns:p14="http://schemas.microsoft.com/office/powerpoint/2010/main" val="3267615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CDC68A-E91B-3572-86EB-D8E2F6A19F40}"/>
              </a:ext>
            </a:extLst>
          </p:cNvPr>
          <p:cNvSpPr>
            <a:spLocks noGrp="1"/>
          </p:cNvSpPr>
          <p:nvPr>
            <p:ph type="ftr" sz="quarter" idx="11"/>
          </p:nvPr>
        </p:nvSpPr>
        <p:spPr/>
        <p:txBody>
          <a:bodyPr/>
          <a:lstStyle/>
          <a:p>
            <a:r>
              <a:rPr lang="de-CH"/>
              <a:t>Migros Bank | April 2024</a:t>
            </a:r>
            <a:endParaRPr lang="de-CH" dirty="0"/>
          </a:p>
        </p:txBody>
      </p:sp>
      <p:sp>
        <p:nvSpPr>
          <p:cNvPr id="4" name="Slide Number Placeholder 3">
            <a:extLst>
              <a:ext uri="{FF2B5EF4-FFF2-40B4-BE49-F238E27FC236}">
                <a16:creationId xmlns:a16="http://schemas.microsoft.com/office/drawing/2014/main" id="{32B6C2E2-2335-263A-07E7-D4D789B5E3F3}"/>
              </a:ext>
            </a:extLst>
          </p:cNvPr>
          <p:cNvSpPr>
            <a:spLocks noGrp="1"/>
          </p:cNvSpPr>
          <p:nvPr>
            <p:ph type="sldNum" sz="quarter" idx="12"/>
          </p:nvPr>
        </p:nvSpPr>
        <p:spPr/>
        <p:txBody>
          <a:bodyPr/>
          <a:lstStyle/>
          <a:p>
            <a:fld id="{98FAC77D-5B06-4D0B-AA2C-A9B83BC3703F}" type="slidenum">
              <a:rPr lang="en-US" smtClean="0"/>
              <a:pPr/>
              <a:t>7</a:t>
            </a:fld>
            <a:endParaRPr lang="de-CH" dirty="0"/>
          </a:p>
        </p:txBody>
      </p:sp>
      <p:grpSp>
        <p:nvGrpSpPr>
          <p:cNvPr id="19" name="Group 18">
            <a:extLst>
              <a:ext uri="{FF2B5EF4-FFF2-40B4-BE49-F238E27FC236}">
                <a16:creationId xmlns:a16="http://schemas.microsoft.com/office/drawing/2014/main" id="{80F68AC4-07D8-2EED-9394-E6B6A2A73EA7}"/>
              </a:ext>
            </a:extLst>
          </p:cNvPr>
          <p:cNvGrpSpPr/>
          <p:nvPr/>
        </p:nvGrpSpPr>
        <p:grpSpPr>
          <a:xfrm>
            <a:off x="8624942" y="1451312"/>
            <a:ext cx="2855835" cy="4966247"/>
            <a:chOff x="7313610" y="1058219"/>
            <a:chExt cx="3141418" cy="5462872"/>
          </a:xfrm>
        </p:grpSpPr>
        <p:pic>
          <p:nvPicPr>
            <p:cNvPr id="14" name="Picture 13">
              <a:extLst>
                <a:ext uri="{FF2B5EF4-FFF2-40B4-BE49-F238E27FC236}">
                  <a16:creationId xmlns:a16="http://schemas.microsoft.com/office/drawing/2014/main" id="{87056430-5601-D6DF-6C91-64F4D6DCB8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13610" y="1058219"/>
              <a:ext cx="3141418" cy="3641397"/>
            </a:xfrm>
            <a:prstGeom prst="rect">
              <a:avLst/>
            </a:prstGeom>
          </p:spPr>
        </p:pic>
        <p:pic>
          <p:nvPicPr>
            <p:cNvPr id="15" name="Picture 14">
              <a:extLst>
                <a:ext uri="{FF2B5EF4-FFF2-40B4-BE49-F238E27FC236}">
                  <a16:creationId xmlns:a16="http://schemas.microsoft.com/office/drawing/2014/main" id="{A1655891-35F2-F9D3-2F73-E23BC6F223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13610" y="4699616"/>
              <a:ext cx="3141418" cy="1821475"/>
            </a:xfrm>
            <a:prstGeom prst="rect">
              <a:avLst/>
            </a:prstGeom>
          </p:spPr>
        </p:pic>
      </p:grpSp>
      <p:grpSp>
        <p:nvGrpSpPr>
          <p:cNvPr id="21" name="Group 20">
            <a:extLst>
              <a:ext uri="{FF2B5EF4-FFF2-40B4-BE49-F238E27FC236}">
                <a16:creationId xmlns:a16="http://schemas.microsoft.com/office/drawing/2014/main" id="{E07F7CF8-A442-0568-36AB-4C61D8E3472B}"/>
              </a:ext>
            </a:extLst>
          </p:cNvPr>
          <p:cNvGrpSpPr/>
          <p:nvPr/>
        </p:nvGrpSpPr>
        <p:grpSpPr>
          <a:xfrm>
            <a:off x="692934" y="1441341"/>
            <a:ext cx="2841425" cy="4766829"/>
            <a:chOff x="550863" y="1058219"/>
            <a:chExt cx="3125567" cy="5243512"/>
          </a:xfrm>
        </p:grpSpPr>
        <p:pic>
          <p:nvPicPr>
            <p:cNvPr id="5" name="Picture 4">
              <a:extLst>
                <a:ext uri="{FF2B5EF4-FFF2-40B4-BE49-F238E27FC236}">
                  <a16:creationId xmlns:a16="http://schemas.microsoft.com/office/drawing/2014/main" id="{1D35A512-D8AE-511B-C133-509AB56355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0863" y="1058219"/>
              <a:ext cx="3125566" cy="376238"/>
            </a:xfrm>
            <a:prstGeom prst="rect">
              <a:avLst/>
            </a:prstGeom>
          </p:spPr>
        </p:pic>
        <p:pic>
          <p:nvPicPr>
            <p:cNvPr id="6" name="Picture 5">
              <a:extLst>
                <a:ext uri="{FF2B5EF4-FFF2-40B4-BE49-F238E27FC236}">
                  <a16:creationId xmlns:a16="http://schemas.microsoft.com/office/drawing/2014/main" id="{AC96B6F4-0527-3807-571B-D33E433366B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50863" y="2343910"/>
              <a:ext cx="3125566" cy="1952624"/>
            </a:xfrm>
            <a:prstGeom prst="rect">
              <a:avLst/>
            </a:prstGeom>
          </p:spPr>
        </p:pic>
        <p:pic>
          <p:nvPicPr>
            <p:cNvPr id="7" name="Picture 6">
              <a:extLst>
                <a:ext uri="{FF2B5EF4-FFF2-40B4-BE49-F238E27FC236}">
                  <a16:creationId xmlns:a16="http://schemas.microsoft.com/office/drawing/2014/main" id="{41EAA12B-BAD4-C610-33A5-5779F18611A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0863" y="4296534"/>
              <a:ext cx="3125566" cy="2005197"/>
            </a:xfrm>
            <a:prstGeom prst="rect">
              <a:avLst/>
            </a:prstGeom>
          </p:spPr>
        </p:pic>
        <p:pic>
          <p:nvPicPr>
            <p:cNvPr id="8" name="Picture 7">
              <a:extLst>
                <a:ext uri="{FF2B5EF4-FFF2-40B4-BE49-F238E27FC236}">
                  <a16:creationId xmlns:a16="http://schemas.microsoft.com/office/drawing/2014/main" id="{81601EBD-846B-8998-680E-9905F9F85F7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0864" y="1434458"/>
              <a:ext cx="3125566" cy="909452"/>
            </a:xfrm>
            <a:prstGeom prst="rect">
              <a:avLst/>
            </a:prstGeom>
          </p:spPr>
        </p:pic>
        <p:pic>
          <p:nvPicPr>
            <p:cNvPr id="16" name="Picture 15">
              <a:extLst>
                <a:ext uri="{FF2B5EF4-FFF2-40B4-BE49-F238E27FC236}">
                  <a16:creationId xmlns:a16="http://schemas.microsoft.com/office/drawing/2014/main" id="{EE641C54-2ECE-8803-7676-9030EDD7CA8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5000" y="1468703"/>
              <a:ext cx="260350" cy="260135"/>
            </a:xfrm>
            <a:prstGeom prst="rect">
              <a:avLst/>
            </a:prstGeom>
          </p:spPr>
        </p:pic>
        <p:pic>
          <p:nvPicPr>
            <p:cNvPr id="17" name="Picture 16">
              <a:extLst>
                <a:ext uri="{FF2B5EF4-FFF2-40B4-BE49-F238E27FC236}">
                  <a16:creationId xmlns:a16="http://schemas.microsoft.com/office/drawing/2014/main" id="{ED6ECF61-F4CB-A471-751E-CBF3DF0044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5000" y="4342092"/>
              <a:ext cx="260350" cy="260135"/>
            </a:xfrm>
            <a:prstGeom prst="rect">
              <a:avLst/>
            </a:prstGeom>
          </p:spPr>
        </p:pic>
      </p:grpSp>
      <p:grpSp>
        <p:nvGrpSpPr>
          <p:cNvPr id="20" name="Group 19">
            <a:extLst>
              <a:ext uri="{FF2B5EF4-FFF2-40B4-BE49-F238E27FC236}">
                <a16:creationId xmlns:a16="http://schemas.microsoft.com/office/drawing/2014/main" id="{823AF0D0-B7C6-D8E3-F1B7-906EB74E8528}"/>
              </a:ext>
            </a:extLst>
          </p:cNvPr>
          <p:cNvGrpSpPr/>
          <p:nvPr/>
        </p:nvGrpSpPr>
        <p:grpSpPr>
          <a:xfrm>
            <a:off x="4455667" y="1453094"/>
            <a:ext cx="2841424" cy="5001900"/>
            <a:chOff x="3932237" y="1058219"/>
            <a:chExt cx="3125566" cy="5502090"/>
          </a:xfrm>
        </p:grpSpPr>
        <p:pic>
          <p:nvPicPr>
            <p:cNvPr id="12" name="Picture 11">
              <a:extLst>
                <a:ext uri="{FF2B5EF4-FFF2-40B4-BE49-F238E27FC236}">
                  <a16:creationId xmlns:a16="http://schemas.microsoft.com/office/drawing/2014/main" id="{1F784A0C-B068-874C-7448-1F75F81AC66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932237" y="1058219"/>
              <a:ext cx="3125566" cy="2563570"/>
            </a:xfrm>
            <a:prstGeom prst="rect">
              <a:avLst/>
            </a:prstGeom>
          </p:spPr>
        </p:pic>
        <p:pic>
          <p:nvPicPr>
            <p:cNvPr id="13" name="Picture 12">
              <a:extLst>
                <a:ext uri="{FF2B5EF4-FFF2-40B4-BE49-F238E27FC236}">
                  <a16:creationId xmlns:a16="http://schemas.microsoft.com/office/drawing/2014/main" id="{C53ED333-7244-3242-CA34-FBB6C06BFBE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932237" y="3619373"/>
              <a:ext cx="3125566" cy="2940936"/>
            </a:xfrm>
            <a:prstGeom prst="rect">
              <a:avLst/>
            </a:prstGeom>
          </p:spPr>
        </p:pic>
        <p:pic>
          <p:nvPicPr>
            <p:cNvPr id="18" name="Picture 17">
              <a:extLst>
                <a:ext uri="{FF2B5EF4-FFF2-40B4-BE49-F238E27FC236}">
                  <a16:creationId xmlns:a16="http://schemas.microsoft.com/office/drawing/2014/main" id="{79C8DFF8-AA14-D8FA-6B89-8AA938D1EF6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014789" y="1058219"/>
              <a:ext cx="260350" cy="260135"/>
            </a:xfrm>
            <a:prstGeom prst="rect">
              <a:avLst/>
            </a:prstGeom>
          </p:spPr>
        </p:pic>
      </p:grpSp>
      <p:sp>
        <p:nvSpPr>
          <p:cNvPr id="22" name="Speech Bubble: Rectangle with Corners Rounded 21">
            <a:extLst>
              <a:ext uri="{FF2B5EF4-FFF2-40B4-BE49-F238E27FC236}">
                <a16:creationId xmlns:a16="http://schemas.microsoft.com/office/drawing/2014/main" id="{8D030666-3340-5660-AD30-BA86B79F82DD}"/>
              </a:ext>
            </a:extLst>
          </p:cNvPr>
          <p:cNvSpPr/>
          <p:nvPr/>
        </p:nvSpPr>
        <p:spPr>
          <a:xfrm>
            <a:off x="2852982" y="2437472"/>
            <a:ext cx="1362753" cy="826775"/>
          </a:xfrm>
          <a:prstGeom prst="wedgeRoundRectCallout">
            <a:avLst>
              <a:gd name="adj1" fmla="val -30898"/>
              <a:gd name="adj2" fmla="val 62500"/>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Spannend! So etwas hätte ich nicht erwartet…</a:t>
            </a:r>
          </a:p>
        </p:txBody>
      </p:sp>
      <p:sp>
        <p:nvSpPr>
          <p:cNvPr id="23" name="Speech Bubble: Rectangle with Corners Rounded 22">
            <a:extLst>
              <a:ext uri="{FF2B5EF4-FFF2-40B4-BE49-F238E27FC236}">
                <a16:creationId xmlns:a16="http://schemas.microsoft.com/office/drawing/2014/main" id="{77BBBC5E-F1B7-D32A-200B-B9B4E89A1E35}"/>
              </a:ext>
            </a:extLst>
          </p:cNvPr>
          <p:cNvSpPr/>
          <p:nvPr/>
        </p:nvSpPr>
        <p:spPr>
          <a:xfrm>
            <a:off x="3127816" y="5285159"/>
            <a:ext cx="1426815" cy="826775"/>
          </a:xfrm>
          <a:prstGeom prst="wedgeRoundRectCallout">
            <a:avLst>
              <a:gd name="adj1" fmla="val -56144"/>
              <a:gd name="adj2" fmla="val 37923"/>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Und dann in Dezember 2020, November 2022…</a:t>
            </a:r>
          </a:p>
        </p:txBody>
      </p:sp>
      <p:sp>
        <p:nvSpPr>
          <p:cNvPr id="24" name="Speech Bubble: Rectangle with Corners Rounded 23">
            <a:extLst>
              <a:ext uri="{FF2B5EF4-FFF2-40B4-BE49-F238E27FC236}">
                <a16:creationId xmlns:a16="http://schemas.microsoft.com/office/drawing/2014/main" id="{EC29B9E1-47E1-BE06-8612-8C3E0F09D02E}"/>
              </a:ext>
            </a:extLst>
          </p:cNvPr>
          <p:cNvSpPr/>
          <p:nvPr/>
        </p:nvSpPr>
        <p:spPr>
          <a:xfrm>
            <a:off x="7086600" y="1749161"/>
            <a:ext cx="1538342" cy="826775"/>
          </a:xfrm>
          <a:prstGeom prst="wedgeRoundRectCallout">
            <a:avLst>
              <a:gd name="adj1" fmla="val -30898"/>
              <a:gd name="adj2" fmla="val 62500"/>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Und dann gab es plötzlich doch keine Finanzierung…</a:t>
            </a:r>
          </a:p>
        </p:txBody>
      </p:sp>
      <p:sp>
        <p:nvSpPr>
          <p:cNvPr id="25" name="Speech Bubble: Rectangle with Corners Rounded 24">
            <a:extLst>
              <a:ext uri="{FF2B5EF4-FFF2-40B4-BE49-F238E27FC236}">
                <a16:creationId xmlns:a16="http://schemas.microsoft.com/office/drawing/2014/main" id="{21510079-31C0-CC0A-98A1-A9CE71E6E3E1}"/>
              </a:ext>
            </a:extLst>
          </p:cNvPr>
          <p:cNvSpPr/>
          <p:nvPr/>
        </p:nvSpPr>
        <p:spPr>
          <a:xfrm>
            <a:off x="7048500" y="4126601"/>
            <a:ext cx="1426815" cy="826775"/>
          </a:xfrm>
          <a:prstGeom prst="wedgeRoundRectCallout">
            <a:avLst>
              <a:gd name="adj1" fmla="val -30898"/>
              <a:gd name="adj2" fmla="val 62500"/>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Und dann doch wieder aber diesmal in 2015…</a:t>
            </a:r>
          </a:p>
        </p:txBody>
      </p:sp>
      <p:sp>
        <p:nvSpPr>
          <p:cNvPr id="26" name="Speech Bubble: Rectangle with Corners Rounded 25">
            <a:extLst>
              <a:ext uri="{FF2B5EF4-FFF2-40B4-BE49-F238E27FC236}">
                <a16:creationId xmlns:a16="http://schemas.microsoft.com/office/drawing/2014/main" id="{5AA083D9-CF89-369C-1CBF-719D93A48EBB}"/>
              </a:ext>
            </a:extLst>
          </p:cNvPr>
          <p:cNvSpPr/>
          <p:nvPr/>
        </p:nvSpPr>
        <p:spPr>
          <a:xfrm>
            <a:off x="7377003" y="5208631"/>
            <a:ext cx="1426815" cy="826775"/>
          </a:xfrm>
          <a:prstGeom prst="wedgeRoundRectCallout">
            <a:avLst>
              <a:gd name="adj1" fmla="val 55619"/>
              <a:gd name="adj2" fmla="val 17339"/>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Nein-nein, es war in 2018, dieses Mal ganz sicher!</a:t>
            </a:r>
          </a:p>
        </p:txBody>
      </p:sp>
      <p:sp>
        <p:nvSpPr>
          <p:cNvPr id="27" name="Title 4">
            <a:extLst>
              <a:ext uri="{FF2B5EF4-FFF2-40B4-BE49-F238E27FC236}">
                <a16:creationId xmlns:a16="http://schemas.microsoft.com/office/drawing/2014/main" id="{621598C9-9F4A-B492-1BEB-BF74608F6EC4}"/>
              </a:ext>
            </a:extLst>
          </p:cNvPr>
          <p:cNvSpPr txBox="1">
            <a:spLocks/>
          </p:cNvSpPr>
          <p:nvPr/>
        </p:nvSpPr>
        <p:spPr>
          <a:xfrm>
            <a:off x="550862" y="0"/>
            <a:ext cx="11090276" cy="88259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a:solidFill>
                  <a:srgbClr val="4352FF"/>
                </a:solidFill>
              </a:rPr>
              <a:t>Live Test </a:t>
            </a:r>
            <a:r>
              <a:rPr lang="en-US" dirty="0" err="1">
                <a:solidFill>
                  <a:srgbClr val="4352FF"/>
                </a:solidFill>
              </a:rPr>
              <a:t>mit</a:t>
            </a:r>
            <a:r>
              <a:rPr lang="en-US" dirty="0">
                <a:solidFill>
                  <a:srgbClr val="4352FF"/>
                </a:solidFill>
              </a:rPr>
              <a:t> ChatGPT</a:t>
            </a:r>
            <a:endParaRPr lang="en-CH" dirty="0">
              <a:solidFill>
                <a:srgbClr val="4352FF"/>
              </a:solidFill>
            </a:endParaRPr>
          </a:p>
        </p:txBody>
      </p:sp>
      <p:sp>
        <p:nvSpPr>
          <p:cNvPr id="28" name="Text Placeholder 6">
            <a:extLst>
              <a:ext uri="{FF2B5EF4-FFF2-40B4-BE49-F238E27FC236}">
                <a16:creationId xmlns:a16="http://schemas.microsoft.com/office/drawing/2014/main" id="{C594C1BB-882D-22C7-3B3D-49EF23004354}"/>
              </a:ext>
            </a:extLst>
          </p:cNvPr>
          <p:cNvSpPr txBox="1">
            <a:spLocks/>
          </p:cNvSpPr>
          <p:nvPr/>
        </p:nvSpPr>
        <p:spPr>
          <a:xfrm>
            <a:off x="550863" y="854020"/>
            <a:ext cx="11090275" cy="596955"/>
          </a:xfrm>
          <a:prstGeom prst="rect">
            <a:avLst/>
          </a:prstGeom>
        </p:spPr>
        <p:txBody>
          <a:bodyPr vert="horz" lIns="0" tIns="0" rIns="0" bIns="0" rtlCol="0">
            <a:noAutofit/>
          </a:bodyPr>
          <a:lstStyle>
            <a:lvl1pPr indent="0">
              <a:lnSpc>
                <a:spcPct val="100000"/>
              </a:lnSpc>
              <a:spcBef>
                <a:spcPts val="0"/>
              </a:spcBef>
              <a:spcAft>
                <a:spcPts val="0"/>
              </a:spcAft>
              <a:buClr>
                <a:schemeClr val="tx2"/>
              </a:buClr>
              <a:buFont typeface="Arial" panose="020B0604020202020204" pitchFamily="34" charset="0"/>
              <a:buNone/>
              <a:defRPr sz="2600" b="0">
                <a:solidFill>
                  <a:schemeClr val="accent1"/>
                </a:solidFill>
                <a:latin typeface="Migrosbank Kievit Light" panose="02000503040000020004" pitchFamily="2" charset="0"/>
              </a:defRPr>
            </a:lvl1pPr>
            <a:lvl2pPr marL="0" indent="0">
              <a:lnSpc>
                <a:spcPct val="100000"/>
              </a:lnSpc>
              <a:spcBef>
                <a:spcPts val="600"/>
              </a:spcBef>
              <a:spcAft>
                <a:spcPts val="0"/>
              </a:spcAft>
              <a:buClr>
                <a:schemeClr val="tx2"/>
              </a:buClr>
              <a:buFont typeface="Arial" panose="020B0604020202020204" pitchFamily="34" charset="0"/>
              <a:buNone/>
              <a:defRPr sz="2600" b="0">
                <a:solidFill>
                  <a:schemeClr val="tx2"/>
                </a:solidFill>
                <a:latin typeface="Migrosbank Kievit Light" panose="02000503040000020004" pitchFamily="2" charset="0"/>
              </a:defRPr>
            </a:lvl2pPr>
            <a:lvl3pPr marL="0" indent="0">
              <a:lnSpc>
                <a:spcPct val="100000"/>
              </a:lnSpc>
              <a:spcBef>
                <a:spcPts val="600"/>
              </a:spcBef>
              <a:spcAft>
                <a:spcPts val="0"/>
              </a:spcAft>
              <a:buClr>
                <a:schemeClr val="tx2"/>
              </a:buClr>
              <a:buFont typeface="Symbol" panose="05050102010706020507" pitchFamily="18" charset="2"/>
              <a:buNone/>
              <a:defRPr sz="2600" b="0">
                <a:solidFill>
                  <a:schemeClr val="tx2"/>
                </a:solidFill>
                <a:latin typeface="Migrosbank Kievit Light" panose="02000503040000020004" pitchFamily="2" charset="0"/>
              </a:defRPr>
            </a:lvl3pPr>
            <a:lvl4pPr marL="0" indent="0">
              <a:lnSpc>
                <a:spcPct val="100000"/>
              </a:lnSpc>
              <a:spcBef>
                <a:spcPts val="600"/>
              </a:spcBef>
              <a:spcAft>
                <a:spcPts val="0"/>
              </a:spcAft>
              <a:buClr>
                <a:schemeClr val="tx2"/>
              </a:buClr>
              <a:buFont typeface="Symbol" panose="05050102010706020507" pitchFamily="18" charset="2"/>
              <a:buNone/>
              <a:defRPr sz="2600" b="0">
                <a:solidFill>
                  <a:schemeClr val="tx2"/>
                </a:solidFill>
                <a:latin typeface="Migrosbank Kievit Light" panose="02000503040000020004" pitchFamily="2" charset="0"/>
              </a:defRPr>
            </a:lvl4pPr>
            <a:lvl5pPr marL="0" indent="0">
              <a:lnSpc>
                <a:spcPct val="90000"/>
              </a:lnSpc>
              <a:spcBef>
                <a:spcPts val="600"/>
              </a:spcBef>
              <a:spcAft>
                <a:spcPts val="0"/>
              </a:spcAft>
              <a:buClr>
                <a:schemeClr val="tx2"/>
              </a:buClr>
              <a:buFont typeface="Symbol" panose="05050102010706020507" pitchFamily="18" charset="2"/>
              <a:buNone/>
              <a:defRPr sz="2600" b="0">
                <a:solidFill>
                  <a:schemeClr val="tx2"/>
                </a:solidFill>
                <a:latin typeface="Migrosbank Kievit Light" panose="02000503040000020004" pitchFamily="2" charset="0"/>
              </a:defRPr>
            </a:lvl5pPr>
            <a:lvl6pPr marL="1080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6pPr>
            <a:lvl7pPr marL="1296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7pPr>
            <a:lvl8pPr marL="1512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8pPr>
            <a:lvl9pPr marL="1728000" indent="-216000">
              <a:lnSpc>
                <a:spcPct val="90000"/>
              </a:lnSpc>
              <a:spcBef>
                <a:spcPts val="600"/>
              </a:spcBef>
              <a:spcAft>
                <a:spcPts val="0"/>
              </a:spcAft>
              <a:buClr>
                <a:schemeClr val="tx2"/>
              </a:buClr>
              <a:buFont typeface="Symbol" panose="05050102010706020507" pitchFamily="18" charset="2"/>
              <a:buChar char="-"/>
              <a:defRPr sz="1600">
                <a:solidFill>
                  <a:schemeClr val="tx2"/>
                </a:solidFill>
              </a:defRPr>
            </a:lvl9pPr>
          </a:lstStyle>
          <a:p>
            <a:r>
              <a:rPr lang="de-CH" dirty="0">
                <a:solidFill>
                  <a:srgbClr val="4352FF"/>
                </a:solidFill>
              </a:rPr>
              <a:t>Migros Bank hat eine Raumfahrtfinanzierung abgeschlossen! Oder doch nicht?</a:t>
            </a:r>
            <a:endParaRPr lang="en-CH" dirty="0">
              <a:solidFill>
                <a:srgbClr val="4352FF"/>
              </a:solidFill>
            </a:endParaRPr>
          </a:p>
        </p:txBody>
      </p:sp>
      <p:sp>
        <p:nvSpPr>
          <p:cNvPr id="29" name="Speech Bubble: Rectangle with Corners Rounded 28">
            <a:extLst>
              <a:ext uri="{FF2B5EF4-FFF2-40B4-BE49-F238E27FC236}">
                <a16:creationId xmlns:a16="http://schemas.microsoft.com/office/drawing/2014/main" id="{7BA14058-8594-3E8F-CC6E-CB8D4D6D455A}"/>
              </a:ext>
            </a:extLst>
          </p:cNvPr>
          <p:cNvSpPr/>
          <p:nvPr/>
        </p:nvSpPr>
        <p:spPr>
          <a:xfrm>
            <a:off x="3127816" y="4092961"/>
            <a:ext cx="1426815" cy="826775"/>
          </a:xfrm>
          <a:prstGeom prst="wedgeRoundRectCallout">
            <a:avLst>
              <a:gd name="adj1" fmla="val -56144"/>
              <a:gd name="adj2" fmla="val 37923"/>
              <a:gd name="adj3" fmla="val 16667"/>
            </a:avLst>
          </a:prstGeom>
          <a:solidFill>
            <a:srgbClr val="435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dirty="0"/>
              <a:t>Vielleicht sicherheitshalber nochmals nachfragen?</a:t>
            </a:r>
          </a:p>
        </p:txBody>
      </p:sp>
    </p:spTree>
    <p:extLst>
      <p:ext uri="{BB962C8B-B14F-4D97-AF65-F5344CB8AC3E}">
        <p14:creationId xmlns:p14="http://schemas.microsoft.com/office/powerpoint/2010/main" val="414538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FD0213-E8DC-7844-5D2F-F399A12F0D57}"/>
              </a:ext>
            </a:extLst>
          </p:cNvPr>
          <p:cNvSpPr/>
          <p:nvPr/>
        </p:nvSpPr>
        <p:spPr>
          <a:xfrm>
            <a:off x="5181600" y="4152900"/>
            <a:ext cx="6496049" cy="1976437"/>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le 1">
            <a:extLst>
              <a:ext uri="{FF2B5EF4-FFF2-40B4-BE49-F238E27FC236}">
                <a16:creationId xmlns:a16="http://schemas.microsoft.com/office/drawing/2014/main" id="{51687B78-4601-7EFC-418F-FEC4266273D0}"/>
              </a:ext>
            </a:extLst>
          </p:cNvPr>
          <p:cNvSpPr>
            <a:spLocks noGrp="1"/>
          </p:cNvSpPr>
          <p:nvPr>
            <p:ph type="title"/>
          </p:nvPr>
        </p:nvSpPr>
        <p:spPr/>
        <p:txBody>
          <a:bodyPr/>
          <a:lstStyle/>
          <a:p>
            <a:r>
              <a:rPr lang="de-CH" dirty="0">
                <a:solidFill>
                  <a:srgbClr val="4352FF"/>
                </a:solidFill>
              </a:rPr>
              <a:t>Tatsache ist – es gab keine Finanzierung und S3 ist seit 2017 in Konkurs</a:t>
            </a:r>
          </a:p>
        </p:txBody>
      </p:sp>
      <p:sp>
        <p:nvSpPr>
          <p:cNvPr id="3" name="Footer Placeholder 2">
            <a:extLst>
              <a:ext uri="{FF2B5EF4-FFF2-40B4-BE49-F238E27FC236}">
                <a16:creationId xmlns:a16="http://schemas.microsoft.com/office/drawing/2014/main" id="{53F56123-4814-4732-7D63-038CEC1EFCF8}"/>
              </a:ext>
            </a:extLst>
          </p:cNvPr>
          <p:cNvSpPr>
            <a:spLocks noGrp="1"/>
          </p:cNvSpPr>
          <p:nvPr>
            <p:ph type="ftr" sz="quarter" idx="11"/>
          </p:nvPr>
        </p:nvSpPr>
        <p:spPr/>
        <p:txBody>
          <a:bodyPr/>
          <a:lstStyle/>
          <a:p>
            <a:r>
              <a:rPr lang="de-CH"/>
              <a:t>Migros Bank | April 2024</a:t>
            </a:r>
            <a:endParaRPr lang="de-CH" dirty="0"/>
          </a:p>
        </p:txBody>
      </p:sp>
      <p:sp>
        <p:nvSpPr>
          <p:cNvPr id="4" name="Slide Number Placeholder 3">
            <a:extLst>
              <a:ext uri="{FF2B5EF4-FFF2-40B4-BE49-F238E27FC236}">
                <a16:creationId xmlns:a16="http://schemas.microsoft.com/office/drawing/2014/main" id="{1F113CC4-723F-8CCD-E624-F2DB9AB5CB86}"/>
              </a:ext>
            </a:extLst>
          </p:cNvPr>
          <p:cNvSpPr>
            <a:spLocks noGrp="1"/>
          </p:cNvSpPr>
          <p:nvPr>
            <p:ph type="sldNum" sz="quarter" idx="12"/>
          </p:nvPr>
        </p:nvSpPr>
        <p:spPr/>
        <p:txBody>
          <a:bodyPr/>
          <a:lstStyle/>
          <a:p>
            <a:fld id="{98FAC77D-5B06-4D0B-AA2C-A9B83BC3703F}" type="slidenum">
              <a:rPr lang="en-US" smtClean="0"/>
              <a:pPr/>
              <a:t>8</a:t>
            </a:fld>
            <a:endParaRPr lang="de-CH" dirty="0"/>
          </a:p>
        </p:txBody>
      </p:sp>
      <p:pic>
        <p:nvPicPr>
          <p:cNvPr id="6" name="Picture 5">
            <a:extLst>
              <a:ext uri="{FF2B5EF4-FFF2-40B4-BE49-F238E27FC236}">
                <a16:creationId xmlns:a16="http://schemas.microsoft.com/office/drawing/2014/main" id="{2944C7EE-9C4A-A397-FD29-21FD5B272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777" y="1700213"/>
            <a:ext cx="3949265" cy="440340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E8A27EE-9457-A6CC-8091-5EEE641F51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2405" y="1775478"/>
            <a:ext cx="1243751" cy="89137"/>
          </a:xfrm>
          <a:prstGeom prst="rect">
            <a:avLst/>
          </a:prstGeom>
        </p:spPr>
      </p:pic>
      <p:sp>
        <p:nvSpPr>
          <p:cNvPr id="8" name="Rectangle 7">
            <a:extLst>
              <a:ext uri="{FF2B5EF4-FFF2-40B4-BE49-F238E27FC236}">
                <a16:creationId xmlns:a16="http://schemas.microsoft.com/office/drawing/2014/main" id="{AD65B541-BD05-5E3B-FACF-DA45E1FF2F0C}"/>
              </a:ext>
            </a:extLst>
          </p:cNvPr>
          <p:cNvSpPr/>
          <p:nvPr/>
        </p:nvSpPr>
        <p:spPr>
          <a:xfrm>
            <a:off x="608330" y="5861177"/>
            <a:ext cx="1700530" cy="184525"/>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a:extLst>
              <a:ext uri="{FF2B5EF4-FFF2-40B4-BE49-F238E27FC236}">
                <a16:creationId xmlns:a16="http://schemas.microsoft.com/office/drawing/2014/main" id="{2D48DB22-52A5-7634-5107-5972DC5AD935}"/>
              </a:ext>
            </a:extLst>
          </p:cNvPr>
          <p:cNvSpPr/>
          <p:nvPr/>
        </p:nvSpPr>
        <p:spPr>
          <a:xfrm>
            <a:off x="608330" y="1939879"/>
            <a:ext cx="3041650" cy="613947"/>
          </a:xfrm>
          <a:prstGeom prst="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77BF2EFE-D242-C190-1397-6E6CA65DF1C5}"/>
              </a:ext>
            </a:extLst>
          </p:cNvPr>
          <p:cNvSpPr txBox="1"/>
          <p:nvPr/>
        </p:nvSpPr>
        <p:spPr>
          <a:xfrm>
            <a:off x="5343525" y="2080332"/>
            <a:ext cx="6221413" cy="1600438"/>
          </a:xfrm>
          <a:prstGeom prst="rect">
            <a:avLst/>
          </a:prstGeom>
          <a:noFill/>
        </p:spPr>
        <p:txBody>
          <a:bodyPr wrap="square" lIns="0" tIns="0" rIns="0" bIns="0" rtlCol="0">
            <a:spAutoFit/>
          </a:bodyPr>
          <a:lstStyle/>
          <a:p>
            <a:pPr marL="285750" indent="-285750" algn="l">
              <a:spcAft>
                <a:spcPts val="1200"/>
              </a:spcAft>
              <a:buFont typeface="Arial" panose="020B0604020202020204" pitchFamily="34" charset="0"/>
              <a:buChar char="•"/>
            </a:pPr>
            <a:r>
              <a:rPr lang="de-CH" sz="1400" dirty="0">
                <a:solidFill>
                  <a:schemeClr val="tx2"/>
                </a:solidFill>
              </a:rPr>
              <a:t>KI hat </a:t>
            </a:r>
            <a:r>
              <a:rPr lang="de-CH" sz="1400" b="1" dirty="0">
                <a:solidFill>
                  <a:schemeClr val="tx2"/>
                </a:solidFill>
              </a:rPr>
              <a:t>kein faktisches Verständnis</a:t>
            </a:r>
            <a:r>
              <a:rPr lang="de-CH" sz="1400" dirty="0">
                <a:solidFill>
                  <a:schemeClr val="tx2"/>
                </a:solidFill>
              </a:rPr>
              <a:t>, vielmehr lernt es die </a:t>
            </a:r>
            <a:r>
              <a:rPr lang="de-CH" sz="1400" b="1" dirty="0">
                <a:solidFill>
                  <a:schemeClr val="tx2"/>
                </a:solidFill>
              </a:rPr>
              <a:t>statistisch relevante Datenzusammenhänge</a:t>
            </a:r>
          </a:p>
          <a:p>
            <a:pPr marL="285750" indent="-285750" algn="l">
              <a:spcAft>
                <a:spcPts val="1200"/>
              </a:spcAft>
              <a:buFont typeface="Arial" panose="020B0604020202020204" pitchFamily="34" charset="0"/>
              <a:buChar char="•"/>
            </a:pPr>
            <a:r>
              <a:rPr lang="de-CH" sz="1400" dirty="0">
                <a:solidFill>
                  <a:schemeClr val="tx2"/>
                </a:solidFill>
              </a:rPr>
              <a:t>KI ist darauf ausgelegt eine Antwort zu finden und kann u.U. hierfür </a:t>
            </a:r>
            <a:r>
              <a:rPr lang="de-CH" sz="1400" b="1" dirty="0">
                <a:solidFill>
                  <a:schemeClr val="tx2"/>
                </a:solidFill>
              </a:rPr>
              <a:t>statistisch plausible Fakten erfinden </a:t>
            </a:r>
            <a:r>
              <a:rPr lang="de-CH" sz="1400" dirty="0">
                <a:solidFill>
                  <a:schemeClr val="tx2"/>
                </a:solidFill>
              </a:rPr>
              <a:t>(wie die MB Raumfahrtfinanzierung)</a:t>
            </a:r>
            <a:endParaRPr lang="de-CH" sz="1400" b="1" dirty="0">
              <a:solidFill>
                <a:schemeClr val="tx2"/>
              </a:solidFill>
            </a:endParaRPr>
          </a:p>
          <a:p>
            <a:pPr marL="285750" indent="-285750" algn="l">
              <a:spcAft>
                <a:spcPts val="1200"/>
              </a:spcAft>
              <a:buFont typeface="Arial" panose="020B0604020202020204" pitchFamily="34" charset="0"/>
              <a:buChar char="•"/>
            </a:pPr>
            <a:r>
              <a:rPr lang="de-CH" sz="1400" dirty="0">
                <a:solidFill>
                  <a:schemeClr val="tx2"/>
                </a:solidFill>
              </a:rPr>
              <a:t>KI Modelle tendieren dazu </a:t>
            </a:r>
            <a:r>
              <a:rPr lang="de-CH" sz="1400" b="1" dirty="0">
                <a:solidFill>
                  <a:schemeClr val="tx2"/>
                </a:solidFill>
              </a:rPr>
              <a:t>Benutzereingaben</a:t>
            </a:r>
            <a:r>
              <a:rPr lang="de-CH" sz="1400" dirty="0">
                <a:solidFill>
                  <a:schemeClr val="tx2"/>
                </a:solidFill>
              </a:rPr>
              <a:t> hoch zu </a:t>
            </a:r>
            <a:r>
              <a:rPr lang="de-CH" sz="1400" b="1" dirty="0">
                <a:solidFill>
                  <a:schemeClr val="tx2"/>
                </a:solidFill>
              </a:rPr>
              <a:t>gewichten </a:t>
            </a:r>
            <a:r>
              <a:rPr lang="de-CH" sz="1400" dirty="0">
                <a:solidFill>
                  <a:schemeClr val="tx2"/>
                </a:solidFill>
              </a:rPr>
              <a:t>– so entsteht </a:t>
            </a:r>
            <a:r>
              <a:rPr lang="de-CH" sz="1400" b="1" dirty="0">
                <a:solidFill>
                  <a:schemeClr val="tx2"/>
                </a:solidFill>
              </a:rPr>
              <a:t>Bias</a:t>
            </a:r>
            <a:r>
              <a:rPr lang="de-CH" sz="1400" dirty="0">
                <a:solidFill>
                  <a:schemeClr val="tx2"/>
                </a:solidFill>
              </a:rPr>
              <a:t> (</a:t>
            </a:r>
            <a:r>
              <a:rPr lang="de-CH" sz="1400" dirty="0" err="1">
                <a:solidFill>
                  <a:schemeClr val="tx2"/>
                </a:solidFill>
              </a:rPr>
              <a:t>ChatGPT</a:t>
            </a:r>
            <a:r>
              <a:rPr lang="de-CH" sz="1400" dirty="0">
                <a:solidFill>
                  <a:schemeClr val="tx2"/>
                </a:solidFill>
              </a:rPr>
              <a:t> hat die Antworten jeweils an meine Fragen angepasst)</a:t>
            </a:r>
          </a:p>
        </p:txBody>
      </p:sp>
      <p:sp>
        <p:nvSpPr>
          <p:cNvPr id="14" name="TextBox 13">
            <a:extLst>
              <a:ext uri="{FF2B5EF4-FFF2-40B4-BE49-F238E27FC236}">
                <a16:creationId xmlns:a16="http://schemas.microsoft.com/office/drawing/2014/main" id="{54523894-1F69-01A9-C341-8D19E9DCAD8B}"/>
              </a:ext>
            </a:extLst>
          </p:cNvPr>
          <p:cNvSpPr txBox="1"/>
          <p:nvPr/>
        </p:nvSpPr>
        <p:spPr>
          <a:xfrm>
            <a:off x="5343525" y="4691626"/>
            <a:ext cx="6221413" cy="1169551"/>
          </a:xfrm>
          <a:prstGeom prst="rect">
            <a:avLst/>
          </a:prstGeom>
          <a:noFill/>
        </p:spPr>
        <p:txBody>
          <a:bodyPr wrap="square" lIns="0" tIns="0" rIns="0" bIns="0" rtlCol="0">
            <a:spAutoFit/>
          </a:bodyPr>
          <a:lstStyle/>
          <a:p>
            <a:pPr marL="285750" indent="-285750" algn="l">
              <a:spcAft>
                <a:spcPts val="1200"/>
              </a:spcAft>
              <a:buFont typeface="Arial" panose="020B0604020202020204" pitchFamily="34" charset="0"/>
              <a:buChar char="•"/>
            </a:pPr>
            <a:r>
              <a:rPr lang="de-CH" sz="1400" dirty="0">
                <a:solidFill>
                  <a:schemeClr val="bg1"/>
                </a:solidFill>
              </a:rPr>
              <a:t>Formuliere deine </a:t>
            </a:r>
            <a:r>
              <a:rPr lang="de-CH" sz="1400" b="1" dirty="0">
                <a:solidFill>
                  <a:schemeClr val="bg1"/>
                </a:solidFill>
              </a:rPr>
              <a:t>Anfrage</a:t>
            </a:r>
            <a:r>
              <a:rPr lang="de-CH" sz="1400" dirty="0">
                <a:solidFill>
                  <a:schemeClr val="bg1"/>
                </a:solidFill>
              </a:rPr>
              <a:t> </a:t>
            </a:r>
            <a:r>
              <a:rPr lang="de-CH" sz="1400" b="1" dirty="0">
                <a:solidFill>
                  <a:schemeClr val="bg1"/>
                </a:solidFill>
              </a:rPr>
              <a:t>neutral</a:t>
            </a:r>
            <a:r>
              <a:rPr lang="de-CH" sz="1400" dirty="0">
                <a:solidFill>
                  <a:schemeClr val="bg1"/>
                </a:solidFill>
              </a:rPr>
              <a:t> und verlange </a:t>
            </a:r>
            <a:r>
              <a:rPr lang="de-CH" sz="1400" b="1" dirty="0">
                <a:solidFill>
                  <a:schemeClr val="bg1"/>
                </a:solidFill>
              </a:rPr>
              <a:t>explizit</a:t>
            </a:r>
            <a:r>
              <a:rPr lang="de-CH" sz="1400" dirty="0">
                <a:solidFill>
                  <a:schemeClr val="bg1"/>
                </a:solidFill>
              </a:rPr>
              <a:t> </a:t>
            </a:r>
            <a:r>
              <a:rPr lang="de-CH" sz="1400" b="1" dirty="0">
                <a:solidFill>
                  <a:schemeClr val="bg1"/>
                </a:solidFill>
              </a:rPr>
              <a:t>nur</a:t>
            </a:r>
            <a:r>
              <a:rPr lang="de-CH" sz="1400" dirty="0">
                <a:solidFill>
                  <a:schemeClr val="bg1"/>
                </a:solidFill>
              </a:rPr>
              <a:t> </a:t>
            </a:r>
            <a:r>
              <a:rPr lang="de-CH" sz="1400" b="1" dirty="0">
                <a:solidFill>
                  <a:schemeClr val="bg1"/>
                </a:solidFill>
              </a:rPr>
              <a:t>Fakten</a:t>
            </a:r>
          </a:p>
          <a:p>
            <a:pPr marL="285750" indent="-285750" algn="l">
              <a:spcAft>
                <a:spcPts val="1200"/>
              </a:spcAft>
              <a:buFont typeface="Arial" panose="020B0604020202020204" pitchFamily="34" charset="0"/>
              <a:buChar char="•"/>
            </a:pPr>
            <a:r>
              <a:rPr lang="de-CH" sz="1400" b="1" dirty="0">
                <a:solidFill>
                  <a:schemeClr val="bg1"/>
                </a:solidFill>
              </a:rPr>
              <a:t>Prüfe</a:t>
            </a:r>
            <a:r>
              <a:rPr lang="de-CH" sz="1400" dirty="0">
                <a:solidFill>
                  <a:schemeClr val="bg1"/>
                </a:solidFill>
              </a:rPr>
              <a:t> die </a:t>
            </a:r>
            <a:r>
              <a:rPr lang="de-CH" sz="1400" b="1" dirty="0">
                <a:solidFill>
                  <a:schemeClr val="bg1"/>
                </a:solidFill>
              </a:rPr>
              <a:t>Aussagen</a:t>
            </a:r>
            <a:r>
              <a:rPr lang="de-CH" sz="1400" dirty="0">
                <a:solidFill>
                  <a:schemeClr val="bg1"/>
                </a:solidFill>
              </a:rPr>
              <a:t> von KI mit </a:t>
            </a:r>
            <a:r>
              <a:rPr lang="de-CH" sz="1400" b="1" dirty="0">
                <a:solidFill>
                  <a:schemeClr val="bg1"/>
                </a:solidFill>
              </a:rPr>
              <a:t>vertrauenswürdigen Quellen </a:t>
            </a:r>
            <a:r>
              <a:rPr lang="de-CH" sz="1400" dirty="0">
                <a:solidFill>
                  <a:schemeClr val="bg1"/>
                </a:solidFill>
              </a:rPr>
              <a:t>(z.B. angesehene Medien, Wikipedia, Webseiten der jeweiligen Firmen)</a:t>
            </a:r>
          </a:p>
          <a:p>
            <a:pPr marL="285750" indent="-285750" algn="l">
              <a:spcAft>
                <a:spcPts val="1200"/>
              </a:spcAft>
              <a:buFont typeface="Arial" panose="020B0604020202020204" pitchFamily="34" charset="0"/>
              <a:buChar char="•"/>
            </a:pPr>
            <a:r>
              <a:rPr lang="de-CH" sz="1400" dirty="0">
                <a:solidFill>
                  <a:schemeClr val="bg1"/>
                </a:solidFill>
              </a:rPr>
              <a:t>Sei </a:t>
            </a:r>
            <a:r>
              <a:rPr lang="de-CH" sz="1400" b="1" dirty="0">
                <a:solidFill>
                  <a:schemeClr val="bg1"/>
                </a:solidFill>
              </a:rPr>
              <a:t>vorsichtig</a:t>
            </a:r>
            <a:r>
              <a:rPr lang="de-CH" sz="1400" dirty="0">
                <a:solidFill>
                  <a:schemeClr val="bg1"/>
                </a:solidFill>
              </a:rPr>
              <a:t> bei der </a:t>
            </a:r>
            <a:r>
              <a:rPr lang="de-CH" sz="1400" b="1" dirty="0">
                <a:solidFill>
                  <a:schemeClr val="bg1"/>
                </a:solidFill>
              </a:rPr>
              <a:t>Weiterverbreitung</a:t>
            </a:r>
            <a:r>
              <a:rPr lang="de-CH" sz="1400" dirty="0">
                <a:solidFill>
                  <a:schemeClr val="bg1"/>
                </a:solidFill>
              </a:rPr>
              <a:t> von Informationen</a:t>
            </a:r>
          </a:p>
        </p:txBody>
      </p:sp>
      <p:sp>
        <p:nvSpPr>
          <p:cNvPr id="15" name="TextBox 14">
            <a:extLst>
              <a:ext uri="{FF2B5EF4-FFF2-40B4-BE49-F238E27FC236}">
                <a16:creationId xmlns:a16="http://schemas.microsoft.com/office/drawing/2014/main" id="{1E16672B-B31D-7079-C3CC-DD59E01EBCC9}"/>
              </a:ext>
            </a:extLst>
          </p:cNvPr>
          <p:cNvSpPr txBox="1"/>
          <p:nvPr/>
        </p:nvSpPr>
        <p:spPr>
          <a:xfrm>
            <a:off x="5343222" y="1700213"/>
            <a:ext cx="1469954" cy="215444"/>
          </a:xfrm>
          <a:prstGeom prst="rect">
            <a:avLst/>
          </a:prstGeom>
          <a:noFill/>
        </p:spPr>
        <p:txBody>
          <a:bodyPr wrap="none" lIns="0" tIns="0" rIns="0" bIns="0" rtlCol="0">
            <a:spAutoFit/>
          </a:bodyPr>
          <a:lstStyle/>
          <a:p>
            <a:pPr algn="l"/>
            <a:r>
              <a:rPr lang="de-CH" sz="1400" b="1" dirty="0">
                <a:solidFill>
                  <a:srgbClr val="4352FF"/>
                </a:solidFill>
              </a:rPr>
              <a:t>Zusammengefasst:</a:t>
            </a:r>
            <a:endParaRPr lang="en-US" sz="1400" b="1" dirty="0">
              <a:solidFill>
                <a:srgbClr val="4352FF"/>
              </a:solidFill>
            </a:endParaRPr>
          </a:p>
        </p:txBody>
      </p:sp>
      <p:sp>
        <p:nvSpPr>
          <p:cNvPr id="16" name="TextBox 15">
            <a:extLst>
              <a:ext uri="{FF2B5EF4-FFF2-40B4-BE49-F238E27FC236}">
                <a16:creationId xmlns:a16="http://schemas.microsoft.com/office/drawing/2014/main" id="{F092BA5B-55AF-58E7-4FFB-F4C909E38860}"/>
              </a:ext>
            </a:extLst>
          </p:cNvPr>
          <p:cNvSpPr txBox="1"/>
          <p:nvPr/>
        </p:nvSpPr>
        <p:spPr>
          <a:xfrm>
            <a:off x="5343222" y="4235280"/>
            <a:ext cx="1473160" cy="215444"/>
          </a:xfrm>
          <a:prstGeom prst="rect">
            <a:avLst/>
          </a:prstGeom>
          <a:noFill/>
        </p:spPr>
        <p:txBody>
          <a:bodyPr wrap="none" lIns="0" tIns="0" rIns="0" bIns="0" rtlCol="0">
            <a:spAutoFit/>
          </a:bodyPr>
          <a:lstStyle/>
          <a:p>
            <a:pPr algn="l"/>
            <a:r>
              <a:rPr lang="de-CH" sz="1400" b="1" dirty="0">
                <a:solidFill>
                  <a:schemeClr val="bg1"/>
                </a:solidFill>
              </a:rPr>
              <a:t>Aus diesem Grund:</a:t>
            </a:r>
            <a:endParaRPr lang="en-US" sz="1400" b="1" dirty="0">
              <a:solidFill>
                <a:schemeClr val="bg1"/>
              </a:solidFill>
            </a:endParaRPr>
          </a:p>
        </p:txBody>
      </p:sp>
    </p:spTree>
    <p:extLst>
      <p:ext uri="{BB962C8B-B14F-4D97-AF65-F5344CB8AC3E}">
        <p14:creationId xmlns:p14="http://schemas.microsoft.com/office/powerpoint/2010/main" val="54713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9B92-3E07-553D-C5F0-9EA551633F4B}"/>
              </a:ext>
            </a:extLst>
          </p:cNvPr>
          <p:cNvSpPr>
            <a:spLocks noGrp="1"/>
          </p:cNvSpPr>
          <p:nvPr>
            <p:ph type="title"/>
          </p:nvPr>
        </p:nvSpPr>
        <p:spPr/>
        <p:txBody>
          <a:bodyPr/>
          <a:lstStyle/>
          <a:p>
            <a:r>
              <a:rPr lang="de-CH" dirty="0">
                <a:solidFill>
                  <a:srgbClr val="4352FF"/>
                </a:solidFill>
              </a:rPr>
              <a:t>KI Halluzinationen sorgen für Skandale und Vertrauensverlust</a:t>
            </a:r>
          </a:p>
        </p:txBody>
      </p:sp>
      <p:sp>
        <p:nvSpPr>
          <p:cNvPr id="3" name="Footer Placeholder 2">
            <a:extLst>
              <a:ext uri="{FF2B5EF4-FFF2-40B4-BE49-F238E27FC236}">
                <a16:creationId xmlns:a16="http://schemas.microsoft.com/office/drawing/2014/main" id="{B6872673-00C7-7345-978E-014F82AAA0CB}"/>
              </a:ext>
            </a:extLst>
          </p:cNvPr>
          <p:cNvSpPr>
            <a:spLocks noGrp="1"/>
          </p:cNvSpPr>
          <p:nvPr>
            <p:ph type="ftr" sz="quarter" idx="11"/>
          </p:nvPr>
        </p:nvSpPr>
        <p:spPr/>
        <p:txBody>
          <a:bodyPr/>
          <a:lstStyle/>
          <a:p>
            <a:r>
              <a:rPr lang="de-CH"/>
              <a:t>Migros Bank | April 2024</a:t>
            </a:r>
            <a:endParaRPr lang="de-CH" dirty="0"/>
          </a:p>
        </p:txBody>
      </p:sp>
      <p:sp>
        <p:nvSpPr>
          <p:cNvPr id="4" name="Slide Number Placeholder 3">
            <a:extLst>
              <a:ext uri="{FF2B5EF4-FFF2-40B4-BE49-F238E27FC236}">
                <a16:creationId xmlns:a16="http://schemas.microsoft.com/office/drawing/2014/main" id="{2C5D69A2-9CC7-5EFB-29B6-3FD94EFB3AD9}"/>
              </a:ext>
            </a:extLst>
          </p:cNvPr>
          <p:cNvSpPr>
            <a:spLocks noGrp="1"/>
          </p:cNvSpPr>
          <p:nvPr>
            <p:ph type="sldNum" sz="quarter" idx="12"/>
          </p:nvPr>
        </p:nvSpPr>
        <p:spPr/>
        <p:txBody>
          <a:bodyPr/>
          <a:lstStyle/>
          <a:p>
            <a:fld id="{98FAC77D-5B06-4D0B-AA2C-A9B83BC3703F}" type="slidenum">
              <a:rPr lang="en-US" smtClean="0"/>
              <a:pPr/>
              <a:t>9</a:t>
            </a:fld>
            <a:endParaRPr lang="de-CH" dirty="0"/>
          </a:p>
        </p:txBody>
      </p:sp>
      <p:grpSp>
        <p:nvGrpSpPr>
          <p:cNvPr id="16" name="Group 15">
            <a:extLst>
              <a:ext uri="{FF2B5EF4-FFF2-40B4-BE49-F238E27FC236}">
                <a16:creationId xmlns:a16="http://schemas.microsoft.com/office/drawing/2014/main" id="{5CAD956A-8DE6-C337-F2F6-AA23F25C3DA1}"/>
              </a:ext>
            </a:extLst>
          </p:cNvPr>
          <p:cNvGrpSpPr/>
          <p:nvPr/>
        </p:nvGrpSpPr>
        <p:grpSpPr>
          <a:xfrm>
            <a:off x="560194" y="2444742"/>
            <a:ext cx="3302111" cy="3161926"/>
            <a:chOff x="550863" y="2281000"/>
            <a:chExt cx="3762005" cy="3602296"/>
          </a:xfrm>
        </p:grpSpPr>
        <p:pic>
          <p:nvPicPr>
            <p:cNvPr id="6" name="Picture 5">
              <a:extLst>
                <a:ext uri="{FF2B5EF4-FFF2-40B4-BE49-F238E27FC236}">
                  <a16:creationId xmlns:a16="http://schemas.microsoft.com/office/drawing/2014/main" id="{9DDFB1AA-15B6-B683-B746-E424BAE455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863" y="2281000"/>
              <a:ext cx="3762005" cy="3602296"/>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F58C464C-2071-3901-DE7C-04EFA10EB3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8947" y="2658663"/>
              <a:ext cx="698706" cy="393022"/>
            </a:xfrm>
            <a:prstGeom prst="rect">
              <a:avLst/>
            </a:prstGeom>
          </p:spPr>
        </p:pic>
      </p:grpSp>
      <p:sp>
        <p:nvSpPr>
          <p:cNvPr id="11" name="TextBox 10">
            <a:extLst>
              <a:ext uri="{FF2B5EF4-FFF2-40B4-BE49-F238E27FC236}">
                <a16:creationId xmlns:a16="http://schemas.microsoft.com/office/drawing/2014/main" id="{EF509C80-A250-1F02-96DE-A1C7BED801FC}"/>
              </a:ext>
            </a:extLst>
          </p:cNvPr>
          <p:cNvSpPr txBox="1"/>
          <p:nvPr/>
        </p:nvSpPr>
        <p:spPr>
          <a:xfrm>
            <a:off x="560194" y="1854675"/>
            <a:ext cx="2083904" cy="430887"/>
          </a:xfrm>
          <a:prstGeom prst="rect">
            <a:avLst/>
          </a:prstGeom>
          <a:noFill/>
        </p:spPr>
        <p:txBody>
          <a:bodyPr wrap="none" lIns="0" tIns="0" rIns="0" bIns="0" rtlCol="0">
            <a:spAutoFit/>
          </a:bodyPr>
          <a:lstStyle/>
          <a:p>
            <a:pPr algn="l"/>
            <a:r>
              <a:rPr lang="de-CH" sz="1400" b="1" dirty="0">
                <a:solidFill>
                  <a:srgbClr val="4352FF"/>
                </a:solidFill>
              </a:rPr>
              <a:t>Fabrizierte Informationen:</a:t>
            </a:r>
          </a:p>
          <a:p>
            <a:pPr algn="l"/>
            <a:r>
              <a:rPr lang="de-CH" sz="1400" dirty="0">
                <a:solidFill>
                  <a:srgbClr val="4352FF"/>
                </a:solidFill>
              </a:rPr>
              <a:t>erfundene Rechtsfälle</a:t>
            </a:r>
            <a:endParaRPr lang="en-US" sz="1400" dirty="0">
              <a:solidFill>
                <a:srgbClr val="4352FF"/>
              </a:solidFill>
            </a:endParaRPr>
          </a:p>
        </p:txBody>
      </p:sp>
      <p:grpSp>
        <p:nvGrpSpPr>
          <p:cNvPr id="17" name="Group 16">
            <a:extLst>
              <a:ext uri="{FF2B5EF4-FFF2-40B4-BE49-F238E27FC236}">
                <a16:creationId xmlns:a16="http://schemas.microsoft.com/office/drawing/2014/main" id="{BB36E30C-C15E-F682-C6FE-70493EE9DCD9}"/>
              </a:ext>
            </a:extLst>
          </p:cNvPr>
          <p:cNvGrpSpPr/>
          <p:nvPr/>
        </p:nvGrpSpPr>
        <p:grpSpPr>
          <a:xfrm>
            <a:off x="4332783" y="2442465"/>
            <a:ext cx="4455344" cy="3165856"/>
            <a:chOff x="4787811" y="2278519"/>
            <a:chExt cx="5075852" cy="3606774"/>
          </a:xfrm>
        </p:grpSpPr>
        <p:pic>
          <p:nvPicPr>
            <p:cNvPr id="13" name="Picture 12">
              <a:extLst>
                <a:ext uri="{FF2B5EF4-FFF2-40B4-BE49-F238E27FC236}">
                  <a16:creationId xmlns:a16="http://schemas.microsoft.com/office/drawing/2014/main" id="{CE4B5250-E860-CF00-1D45-9A37767562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7811" y="2278519"/>
              <a:ext cx="5075852" cy="3606774"/>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B69752A-654B-4DE3-AA21-C94E14CE8C1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9258" y="2957056"/>
              <a:ext cx="1301141" cy="189257"/>
            </a:xfrm>
            <a:prstGeom prst="rect">
              <a:avLst/>
            </a:prstGeom>
          </p:spPr>
        </p:pic>
      </p:grpSp>
      <p:sp>
        <p:nvSpPr>
          <p:cNvPr id="15" name="TextBox 14">
            <a:extLst>
              <a:ext uri="{FF2B5EF4-FFF2-40B4-BE49-F238E27FC236}">
                <a16:creationId xmlns:a16="http://schemas.microsoft.com/office/drawing/2014/main" id="{BCDF85CE-21AD-80C3-E4EC-E4F7CD85587F}"/>
              </a:ext>
            </a:extLst>
          </p:cNvPr>
          <p:cNvSpPr txBox="1"/>
          <p:nvPr/>
        </p:nvSpPr>
        <p:spPr>
          <a:xfrm>
            <a:off x="4332782" y="1854675"/>
            <a:ext cx="2388474" cy="430887"/>
          </a:xfrm>
          <a:prstGeom prst="rect">
            <a:avLst/>
          </a:prstGeom>
          <a:noFill/>
        </p:spPr>
        <p:txBody>
          <a:bodyPr wrap="none" lIns="0" tIns="0" rIns="0" bIns="0" rtlCol="0">
            <a:spAutoFit/>
          </a:bodyPr>
          <a:lstStyle/>
          <a:p>
            <a:pPr algn="l"/>
            <a:r>
              <a:rPr lang="de-CH" sz="1400" b="1" dirty="0">
                <a:solidFill>
                  <a:srgbClr val="4352FF"/>
                </a:solidFill>
              </a:rPr>
              <a:t>Schädliche Fehlinformationen:</a:t>
            </a:r>
          </a:p>
          <a:p>
            <a:pPr algn="l"/>
            <a:r>
              <a:rPr lang="de-CH" sz="1400" dirty="0">
                <a:solidFill>
                  <a:srgbClr val="4352FF"/>
                </a:solidFill>
              </a:rPr>
              <a:t>Vertauschung der Fakten </a:t>
            </a:r>
            <a:endParaRPr lang="en-US" sz="1400" dirty="0">
              <a:solidFill>
                <a:srgbClr val="4352FF"/>
              </a:solidFill>
            </a:endParaRPr>
          </a:p>
        </p:txBody>
      </p:sp>
      <p:sp>
        <p:nvSpPr>
          <p:cNvPr id="18" name="Rectangle 17">
            <a:extLst>
              <a:ext uri="{FF2B5EF4-FFF2-40B4-BE49-F238E27FC236}">
                <a16:creationId xmlns:a16="http://schemas.microsoft.com/office/drawing/2014/main" id="{DB7361E1-4964-4478-F693-D0E9FE4FF572}"/>
              </a:ext>
            </a:extLst>
          </p:cNvPr>
          <p:cNvSpPr/>
          <p:nvPr/>
        </p:nvSpPr>
        <p:spPr>
          <a:xfrm>
            <a:off x="9060181" y="1700213"/>
            <a:ext cx="3131820" cy="4429125"/>
          </a:xfrm>
          <a:prstGeom prst="rect">
            <a:avLst/>
          </a:prstGeom>
          <a:solidFill>
            <a:srgbClr val="43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TextBox 18">
            <a:extLst>
              <a:ext uri="{FF2B5EF4-FFF2-40B4-BE49-F238E27FC236}">
                <a16:creationId xmlns:a16="http://schemas.microsoft.com/office/drawing/2014/main" id="{DC3089BD-3042-17B4-1860-19F83EDBA772}"/>
              </a:ext>
            </a:extLst>
          </p:cNvPr>
          <p:cNvSpPr txBox="1"/>
          <p:nvPr/>
        </p:nvSpPr>
        <p:spPr>
          <a:xfrm>
            <a:off x="9427787" y="1854674"/>
            <a:ext cx="2213352" cy="430887"/>
          </a:xfrm>
          <a:prstGeom prst="rect">
            <a:avLst/>
          </a:prstGeom>
          <a:noFill/>
        </p:spPr>
        <p:txBody>
          <a:bodyPr wrap="square" lIns="0" tIns="0" rIns="0" bIns="0" rtlCol="0">
            <a:spAutoFit/>
          </a:bodyPr>
          <a:lstStyle/>
          <a:p>
            <a:pPr algn="l"/>
            <a:r>
              <a:rPr lang="de-CH" sz="1400" b="1" dirty="0">
                <a:solidFill>
                  <a:schemeClr val="bg1"/>
                </a:solidFill>
              </a:rPr>
              <a:t>Gefahren von KI Halluzinationen</a:t>
            </a:r>
            <a:endParaRPr lang="en-US" sz="1400" dirty="0">
              <a:solidFill>
                <a:schemeClr val="bg1"/>
              </a:solidFill>
            </a:endParaRPr>
          </a:p>
        </p:txBody>
      </p:sp>
      <p:sp>
        <p:nvSpPr>
          <p:cNvPr id="20" name="TextBox 19">
            <a:extLst>
              <a:ext uri="{FF2B5EF4-FFF2-40B4-BE49-F238E27FC236}">
                <a16:creationId xmlns:a16="http://schemas.microsoft.com/office/drawing/2014/main" id="{35BFFD35-4FF2-5CBE-C81D-CB78C2C528E2}"/>
              </a:ext>
            </a:extLst>
          </p:cNvPr>
          <p:cNvSpPr txBox="1"/>
          <p:nvPr/>
        </p:nvSpPr>
        <p:spPr>
          <a:xfrm>
            <a:off x="9427787" y="2806187"/>
            <a:ext cx="2213351" cy="2185214"/>
          </a:xfrm>
          <a:prstGeom prst="rect">
            <a:avLst/>
          </a:prstGeom>
          <a:noFill/>
        </p:spPr>
        <p:txBody>
          <a:bodyPr wrap="square" lIns="0" tIns="0" rIns="0" bIns="0" rtlCol="0">
            <a:spAutoFit/>
          </a:bodyPr>
          <a:lstStyle/>
          <a:p>
            <a:pPr marL="285750" indent="-285750" algn="l">
              <a:spcAft>
                <a:spcPts val="1800"/>
              </a:spcAft>
              <a:buFont typeface="Arial" panose="020B0604020202020204" pitchFamily="34" charset="0"/>
              <a:buChar char="•"/>
            </a:pPr>
            <a:r>
              <a:rPr lang="de-CH" sz="1400" dirty="0">
                <a:solidFill>
                  <a:schemeClr val="bg1"/>
                </a:solidFill>
              </a:rPr>
              <a:t>Massenhafte </a:t>
            </a:r>
            <a:r>
              <a:rPr lang="de-CH" sz="1400" b="1" dirty="0">
                <a:solidFill>
                  <a:schemeClr val="bg1"/>
                </a:solidFill>
              </a:rPr>
              <a:t>Verbreitung</a:t>
            </a:r>
            <a:r>
              <a:rPr lang="de-CH" sz="1400" dirty="0">
                <a:solidFill>
                  <a:schemeClr val="bg1"/>
                </a:solidFill>
              </a:rPr>
              <a:t> von Fehlinformationen</a:t>
            </a:r>
          </a:p>
          <a:p>
            <a:pPr marL="285750" indent="-285750" algn="l">
              <a:spcAft>
                <a:spcPts val="1800"/>
              </a:spcAft>
              <a:buFont typeface="Arial" panose="020B0604020202020204" pitchFamily="34" charset="0"/>
              <a:buChar char="•"/>
            </a:pPr>
            <a:r>
              <a:rPr lang="de-CH" sz="1400" b="1" dirty="0">
                <a:solidFill>
                  <a:schemeClr val="bg1"/>
                </a:solidFill>
              </a:rPr>
              <a:t>Benutzerschaden</a:t>
            </a:r>
            <a:r>
              <a:rPr lang="de-CH" sz="1400" dirty="0">
                <a:solidFill>
                  <a:schemeClr val="bg1"/>
                </a:solidFill>
              </a:rPr>
              <a:t> durch Anwendung von falschen Informationen</a:t>
            </a:r>
          </a:p>
          <a:p>
            <a:pPr marL="285750" indent="-285750" algn="l">
              <a:spcAft>
                <a:spcPts val="1800"/>
              </a:spcAft>
              <a:buFont typeface="Arial" panose="020B0604020202020204" pitchFamily="34" charset="0"/>
              <a:buChar char="•"/>
            </a:pPr>
            <a:r>
              <a:rPr lang="de-CH" sz="1400" b="1" dirty="0">
                <a:solidFill>
                  <a:schemeClr val="bg1"/>
                </a:solidFill>
              </a:rPr>
              <a:t>Vertrauensverlust </a:t>
            </a:r>
            <a:r>
              <a:rPr lang="de-CH" sz="1400" dirty="0">
                <a:solidFill>
                  <a:schemeClr val="bg1"/>
                </a:solidFill>
              </a:rPr>
              <a:t>und tiefere Akzeptanz von KI</a:t>
            </a:r>
            <a:endParaRPr lang="en-US" sz="1400" dirty="0">
              <a:solidFill>
                <a:schemeClr val="bg1"/>
              </a:solidFill>
            </a:endParaRPr>
          </a:p>
        </p:txBody>
      </p:sp>
      <p:sp>
        <p:nvSpPr>
          <p:cNvPr id="12" name="Lightning Bolt 11">
            <a:extLst>
              <a:ext uri="{FF2B5EF4-FFF2-40B4-BE49-F238E27FC236}">
                <a16:creationId xmlns:a16="http://schemas.microsoft.com/office/drawing/2014/main" id="{971DAC28-C5F7-5BE0-4584-B0044AD91A24}"/>
              </a:ext>
            </a:extLst>
          </p:cNvPr>
          <p:cNvSpPr/>
          <p:nvPr/>
        </p:nvSpPr>
        <p:spPr>
          <a:xfrm rot="840077">
            <a:off x="9350089" y="2796996"/>
            <a:ext cx="246311" cy="25534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Lightning Bolt 24">
            <a:extLst>
              <a:ext uri="{FF2B5EF4-FFF2-40B4-BE49-F238E27FC236}">
                <a16:creationId xmlns:a16="http://schemas.microsoft.com/office/drawing/2014/main" id="{3036D781-0F19-7307-1304-DF9375489F21}"/>
              </a:ext>
            </a:extLst>
          </p:cNvPr>
          <p:cNvSpPr/>
          <p:nvPr/>
        </p:nvSpPr>
        <p:spPr>
          <a:xfrm rot="840077">
            <a:off x="9350089" y="3662527"/>
            <a:ext cx="246311" cy="25534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Lightning Bolt 25">
            <a:extLst>
              <a:ext uri="{FF2B5EF4-FFF2-40B4-BE49-F238E27FC236}">
                <a16:creationId xmlns:a16="http://schemas.microsoft.com/office/drawing/2014/main" id="{C5325323-B5A7-DB3C-5ECA-5EDFDADEFF88}"/>
              </a:ext>
            </a:extLst>
          </p:cNvPr>
          <p:cNvSpPr/>
          <p:nvPr/>
        </p:nvSpPr>
        <p:spPr>
          <a:xfrm rot="840077">
            <a:off x="9350089" y="4532477"/>
            <a:ext cx="246311" cy="25534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086351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NFO" val="MIG1401"/>
  <p:tag name="TEMPLATEID" val="MigrosBank"/>
  <p:tag name="LANGUAGEID" val="2055"/>
  <p:tag name="COLORTHEMEID" val="1"/>
  <p:tag name="BRANDID" val="1"/>
  <p:tag name="CLIENT" val="MIG"/>
  <p:tag name="VERSION" val="1400"/>
  <p:tag name="REFERENCEDATE" val="44969"/>
  <p:tag name="DATE" val="22. Februar 2023"/>
  <p:tag name="FOOTER2" val="Wolfgang Herbst, Christophe Makni"/>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TYPE" val="Logo"/>
</p:tagLst>
</file>

<file path=ppt/tags/tag11.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12.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13.xml><?xml version="1.0" encoding="utf-8"?>
<p:tagLst xmlns:a="http://schemas.openxmlformats.org/drawingml/2006/main" xmlns:r="http://schemas.openxmlformats.org/officeDocument/2006/relationships" xmlns:p="http://schemas.openxmlformats.org/presentationml/2006/main">
  <p:tag name="SHAPETYPE" val="Logo"/>
</p:tagLst>
</file>

<file path=ppt/tags/tag14.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15.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16.xml><?xml version="1.0" encoding="utf-8"?>
<p:tagLst xmlns:a="http://schemas.openxmlformats.org/drawingml/2006/main" xmlns:r="http://schemas.openxmlformats.org/officeDocument/2006/relationships" xmlns:p="http://schemas.openxmlformats.org/presentationml/2006/main">
  <p:tag name="SHAPETYPE" val="Logo"/>
</p:tagLst>
</file>

<file path=ppt/tags/tag17.xml><?xml version="1.0" encoding="utf-8"?>
<p:tagLst xmlns:a="http://schemas.openxmlformats.org/drawingml/2006/main" xmlns:r="http://schemas.openxmlformats.org/officeDocument/2006/relationships" xmlns:p="http://schemas.openxmlformats.org/presentationml/2006/main">
  <p:tag name="SHAPETYPE" val="Subtitle"/>
</p:tagLst>
</file>

<file path=ppt/tags/tag18.xml><?xml version="1.0" encoding="utf-8"?>
<p:tagLst xmlns:a="http://schemas.openxmlformats.org/drawingml/2006/main" xmlns:r="http://schemas.openxmlformats.org/officeDocument/2006/relationships" xmlns:p="http://schemas.openxmlformats.org/presentationml/2006/main">
  <p:tag name="SHAPETYPE" val="Subtitle"/>
</p:tagLst>
</file>

<file path=ppt/tags/tag19.xml><?xml version="1.0" encoding="utf-8"?>
<p:tagLst xmlns:a="http://schemas.openxmlformats.org/drawingml/2006/main" xmlns:r="http://schemas.openxmlformats.org/officeDocument/2006/relationships" xmlns:p="http://schemas.openxmlformats.org/presentationml/2006/main">
  <p:tag name="SHAPETYPE" val="Sub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HAPETYPE" val="Subtitle"/>
</p:tagLst>
</file>

<file path=ppt/tags/tag21.xml><?xml version="1.0" encoding="utf-8"?>
<p:tagLst xmlns:a="http://schemas.openxmlformats.org/drawingml/2006/main" xmlns:r="http://schemas.openxmlformats.org/officeDocument/2006/relationships" xmlns:p="http://schemas.openxmlformats.org/presentationml/2006/main">
  <p:tag name="SHAPETYPE" val="Logo"/>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SHAPETYPE" val="Source"/>
</p:tagLst>
</file>

<file path=ppt/tags/tag24.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25.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26.xml><?xml version="1.0" encoding="utf-8"?>
<p:tagLst xmlns:a="http://schemas.openxmlformats.org/drawingml/2006/main" xmlns:r="http://schemas.openxmlformats.org/officeDocument/2006/relationships" xmlns:p="http://schemas.openxmlformats.org/presentationml/2006/main">
  <p:tag name="SHAPETYPE" val="Logo"/>
</p:tagLst>
</file>

<file path=ppt/tags/tag27.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28.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29.xml><?xml version="1.0" encoding="utf-8"?>
<p:tagLst xmlns:a="http://schemas.openxmlformats.org/drawingml/2006/main" xmlns:r="http://schemas.openxmlformats.org/officeDocument/2006/relationships" xmlns:p="http://schemas.openxmlformats.org/presentationml/2006/main">
  <p:tag name="SHAPETYPE" val="Logo"/>
</p:tagLst>
</file>

<file path=ppt/tags/tag3.xml><?xml version="1.0" encoding="utf-8"?>
<p:tagLst xmlns:a="http://schemas.openxmlformats.org/drawingml/2006/main" xmlns:r="http://schemas.openxmlformats.org/officeDocument/2006/relationships" xmlns:p="http://schemas.openxmlformats.org/presentationml/2006/main">
  <p:tag name="SHAPETYPE" val="Source"/>
</p:tagLst>
</file>

<file path=ppt/tags/tag30.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31.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32.xml><?xml version="1.0" encoding="utf-8"?>
<p:tagLst xmlns:a="http://schemas.openxmlformats.org/drawingml/2006/main" xmlns:r="http://schemas.openxmlformats.org/officeDocument/2006/relationships" xmlns:p="http://schemas.openxmlformats.org/presentationml/2006/main">
  <p:tag name="SHAPETYPE" val="Logo"/>
</p:tagLst>
</file>

<file path=ppt/tags/tag33.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34.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35.xml><?xml version="1.0" encoding="utf-8"?>
<p:tagLst xmlns:a="http://schemas.openxmlformats.org/drawingml/2006/main" xmlns:r="http://schemas.openxmlformats.org/officeDocument/2006/relationships" xmlns:p="http://schemas.openxmlformats.org/presentationml/2006/main">
  <p:tag name="SHAPETYPE" val="Logo"/>
</p:tagLst>
</file>

<file path=ppt/tags/tag36.xml><?xml version="1.0" encoding="utf-8"?>
<p:tagLst xmlns:a="http://schemas.openxmlformats.org/drawingml/2006/main" xmlns:r="http://schemas.openxmlformats.org/officeDocument/2006/relationships" xmlns:p="http://schemas.openxmlformats.org/presentationml/2006/main">
  <p:tag name="SHAPETYPE" val="Logo"/>
</p:tagLst>
</file>

<file path=ppt/tags/tag37.xml><?xml version="1.0" encoding="utf-8"?>
<p:tagLst xmlns:a="http://schemas.openxmlformats.org/drawingml/2006/main" xmlns:r="http://schemas.openxmlformats.org/officeDocument/2006/relationships" xmlns:p="http://schemas.openxmlformats.org/presentationml/2006/main">
  <p:tag name="FILENAME" val="C:\Program Files\Brandic\PowerPoint\Resources\Logos\MB_Title_DE.emf"/>
  <p:tag name="SHAPETYPE" val="Logo"/>
</p:tagLst>
</file>

<file path=ppt/tags/tag4.xml><?xml version="1.0" encoding="utf-8"?>
<p:tagLst xmlns:a="http://schemas.openxmlformats.org/drawingml/2006/main" xmlns:r="http://schemas.openxmlformats.org/officeDocument/2006/relationships" xmlns:p="http://schemas.openxmlformats.org/presentationml/2006/main">
  <p:tag name="SHAPETYPE" val="Subtitle"/>
</p:tagLst>
</file>

<file path=ppt/tags/tag5.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6.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ags/tag7.xml><?xml version="1.0" encoding="utf-8"?>
<p:tagLst xmlns:a="http://schemas.openxmlformats.org/drawingml/2006/main" xmlns:r="http://schemas.openxmlformats.org/officeDocument/2006/relationships" xmlns:p="http://schemas.openxmlformats.org/presentationml/2006/main">
  <p:tag name="SHAPETYPE" val="Logo"/>
</p:tagLst>
</file>

<file path=ppt/tags/tag8.xml><?xml version="1.0" encoding="utf-8"?>
<p:tagLst xmlns:a="http://schemas.openxmlformats.org/drawingml/2006/main" xmlns:r="http://schemas.openxmlformats.org/officeDocument/2006/relationships" xmlns:p="http://schemas.openxmlformats.org/presentationml/2006/main">
  <p:tag name="SHAPETYPE" val="Status"/>
  <p:tag name="DUPLICATEONIMAGE" val="True"/>
</p:tagLst>
</file>

<file path=ppt/tags/tag9.xml><?xml version="1.0" encoding="utf-8"?>
<p:tagLst xmlns:a="http://schemas.openxmlformats.org/drawingml/2006/main" xmlns:r="http://schemas.openxmlformats.org/officeDocument/2006/relationships" xmlns:p="http://schemas.openxmlformats.org/presentationml/2006/main">
  <p:tag name="SHAPETYPE" val="Classification"/>
  <p:tag name="DUPLICATEONIMAGE" val="True"/>
</p:tagLst>
</file>

<file path=ppt/theme/theme1.xml><?xml version="1.0" encoding="utf-8"?>
<a:theme xmlns:a="http://schemas.openxmlformats.org/drawingml/2006/main" name="Migros Bank">
  <a:themeElements>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fontScheme name="Migros Bank">
      <a:majorFont>
        <a:latin typeface="Migrosbank Kievit"/>
        <a:ea typeface=""/>
        <a:cs typeface=""/>
      </a:majorFont>
      <a:minorFont>
        <a:latin typeface="Migrosbank Kievi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solidFill>
              <a:schemeClr val="tx2"/>
            </a:solidFill>
          </a:defRPr>
        </a:defPPr>
      </a:lstStyle>
    </a:txDef>
  </a:objectDefaults>
  <a:extraClrSchemeLst/>
  <a:extLst>
    <a:ext uri="{05A4C25C-085E-4340-85A3-A5531E510DB2}">
      <thm15:themeFamily xmlns:thm15="http://schemas.microsoft.com/office/thememl/2012/main" name="MigrosBank_20220829.potx" id="{A45CDABA-59D7-48A9-95F2-FDDBB5C639D9}" vid="{1F7CCACA-3943-41AE-B33D-0BF7E2A80528}"/>
    </a:ext>
  </a:extLst>
</a:theme>
</file>

<file path=ppt/theme/theme2.xml><?xml version="1.0" encoding="utf-8"?>
<a:theme xmlns:a="http://schemas.openxmlformats.org/drawingml/2006/main" name="1_Migros Bank">
  <a:themeElements>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fontScheme name="Migros Bank">
      <a:majorFont>
        <a:latin typeface="Migrosbank Kievit"/>
        <a:ea typeface=""/>
        <a:cs typeface=""/>
      </a:majorFont>
      <a:minorFont>
        <a:latin typeface="Migrosbank Kievi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2"/>
            </a:solidFill>
          </a:defRPr>
        </a:defPPr>
      </a:lstStyle>
    </a:txDef>
  </a:objectDefaults>
  <a:extraClrSchemeLst/>
  <a:extLst>
    <a:ext uri="{05A4C25C-085E-4340-85A3-A5531E510DB2}">
      <thm15:themeFamily xmlns:thm15="http://schemas.microsoft.com/office/thememl/2012/main" name="MigrosBank.potx" id="{831E5C34-04BE-4795-B0C5-7B8AB04A4E07}" vid="{3BB32737-4990-47D0-8F42-E46ABD1CEF5A}"/>
    </a:ext>
  </a:extLst>
</a:theme>
</file>

<file path=ppt/theme/theme3.xml><?xml version="1.0" encoding="utf-8"?>
<a:theme xmlns:a="http://schemas.openxmlformats.org/drawingml/2006/main" name="Office">
  <a:themeElements>
    <a:clrScheme name="Migros Bank">
      <a:dk1>
        <a:srgbClr val="000000"/>
      </a:dk1>
      <a:lt1>
        <a:srgbClr val="FFFFFF"/>
      </a:lt1>
      <a:dk2>
        <a:srgbClr val="333333"/>
      </a:dk2>
      <a:lt2>
        <a:srgbClr val="F5F5F5"/>
      </a:lt2>
      <a:accent1>
        <a:srgbClr val="144B3C"/>
      </a:accent1>
      <a:accent2>
        <a:srgbClr val="839383"/>
      </a:accent2>
      <a:accent3>
        <a:srgbClr val="FF7228"/>
      </a:accent3>
      <a:accent4>
        <a:srgbClr val="FCD678"/>
      </a:accent4>
      <a:accent5>
        <a:srgbClr val="4F1F68"/>
      </a:accent5>
      <a:accent6>
        <a:srgbClr val="D9007E"/>
      </a:accent6>
      <a:hlink>
        <a:srgbClr val="144B3C"/>
      </a:hlink>
      <a:folHlink>
        <a:srgbClr val="6B0F3C"/>
      </a:folHlink>
    </a:clrScheme>
    <a:fontScheme name="Migros Bank">
      <a:majorFont>
        <a:latin typeface="Migrosbank Kievit"/>
        <a:ea typeface=""/>
        <a:cs typeface=""/>
      </a:majorFont>
      <a:minorFont>
        <a:latin typeface="Migrosbank Kievi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Migros Bank">
      <a:dk1>
        <a:srgbClr val="000000"/>
      </a:dk1>
      <a:lt1>
        <a:srgbClr val="FFFFFF"/>
      </a:lt1>
      <a:dk2>
        <a:srgbClr val="333333"/>
      </a:dk2>
      <a:lt2>
        <a:srgbClr val="F5F5F5"/>
      </a:lt2>
      <a:accent1>
        <a:srgbClr val="144B3C"/>
      </a:accent1>
      <a:accent2>
        <a:srgbClr val="839383"/>
      </a:accent2>
      <a:accent3>
        <a:srgbClr val="FF7228"/>
      </a:accent3>
      <a:accent4>
        <a:srgbClr val="FCD678"/>
      </a:accent4>
      <a:accent5>
        <a:srgbClr val="4F1F68"/>
      </a:accent5>
      <a:accent6>
        <a:srgbClr val="D9007E"/>
      </a:accent6>
      <a:hlink>
        <a:srgbClr val="144B3C"/>
      </a:hlink>
      <a:folHlink>
        <a:srgbClr val="6B0F3C"/>
      </a:folHlink>
    </a:clrScheme>
    <a:fontScheme name="Migros Bank">
      <a:majorFont>
        <a:latin typeface="Migrosbank Kievit"/>
        <a:ea typeface=""/>
        <a:cs typeface=""/>
      </a:majorFont>
      <a:minorFont>
        <a:latin typeface="Migrosbank Kievi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0.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1.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2.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3.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4.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5.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6.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7.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8.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19.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0.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1.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2.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3.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4.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5.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6.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7.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8.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29.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0.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1.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2.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3.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4.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5.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6.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7.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8.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39.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0.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1.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2.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3.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4.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5.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6.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7.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8.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49.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5.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50.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6.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7.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8.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ppt/theme/themeOverride9.xml><?xml version="1.0" encoding="utf-8"?>
<a:themeOverride xmlns:a="http://schemas.openxmlformats.org/drawingml/2006/main">
  <a:clrScheme name="Migros Bank">
    <a:dk1>
      <a:srgbClr val="000000"/>
    </a:dk1>
    <a:lt1>
      <a:srgbClr val="FFFFFF"/>
    </a:lt1>
    <a:dk2>
      <a:srgbClr val="333333"/>
    </a:dk2>
    <a:lt2>
      <a:srgbClr val="F5F5F5"/>
    </a:lt2>
    <a:accent1>
      <a:srgbClr val="144B3C"/>
    </a:accent1>
    <a:accent2>
      <a:srgbClr val="839384"/>
    </a:accent2>
    <a:accent3>
      <a:srgbClr val="FF8C28"/>
    </a:accent3>
    <a:accent4>
      <a:srgbClr val="FCD678"/>
    </a:accent4>
    <a:accent5>
      <a:srgbClr val="4F1F68"/>
    </a:accent5>
    <a:accent6>
      <a:srgbClr val="D9007E"/>
    </a:accent6>
    <a:hlink>
      <a:srgbClr val="144B3C"/>
    </a:hlink>
    <a:folHlink>
      <a:srgbClr val="6B0F3C"/>
    </a:folHlink>
  </a:clrScheme>
</a:themeOverride>
</file>

<file path=docProps/app.xml><?xml version="1.0" encoding="utf-8"?>
<Properties xmlns="http://schemas.openxmlformats.org/officeDocument/2006/extended-properties" xmlns:vt="http://schemas.openxmlformats.org/officeDocument/2006/docPropsVTypes">
  <Template>MigrosBank</Template>
  <TotalTime>0</TotalTime>
  <Words>2573</Words>
  <Application>Microsoft Office PowerPoint</Application>
  <PresentationFormat>Widescreen</PresentationFormat>
  <Paragraphs>371</Paragraphs>
  <Slides>38</Slides>
  <Notes>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8" baseType="lpstr">
      <vt:lpstr>Arial</vt:lpstr>
      <vt:lpstr>knowledge-regular</vt:lpstr>
      <vt:lpstr>Lato</vt:lpstr>
      <vt:lpstr>Migrosbank Kievit</vt:lpstr>
      <vt:lpstr>Migrosbank Kievit Light</vt:lpstr>
      <vt:lpstr>Symbol</vt:lpstr>
      <vt:lpstr>Wingdings</vt:lpstr>
      <vt:lpstr>Migros Bank</vt:lpstr>
      <vt:lpstr>1_Migros Bank</vt:lpstr>
      <vt:lpstr>think-cell Slide</vt:lpstr>
      <vt:lpstr>Künstliche Intelligenz @ Migros Bank</vt:lpstr>
      <vt:lpstr>Agenda</vt:lpstr>
      <vt:lpstr>Deep Learning: Von Wortvorhersage bis hin zu kompletter Textgenerierung</vt:lpstr>
      <vt:lpstr>KI wird bereits heute breit im Bankwesen angewendet</vt:lpstr>
      <vt:lpstr>Generative KI kann “halluzinieren” – klare Anweisungen sind wichtig</vt:lpstr>
      <vt:lpstr>PowerPoint Presentation</vt:lpstr>
      <vt:lpstr>PowerPoint Presentation</vt:lpstr>
      <vt:lpstr>Tatsache ist – es gab keine Finanzierung und S3 ist seit 2017 in Konkurs</vt:lpstr>
      <vt:lpstr>KI Halluzinationen sorgen für Skandale und Vertrauensverlust</vt:lpstr>
      <vt:lpstr>Unzureichende Datensicherheit kommt teuer und bringt Reputationsschäden </vt:lpstr>
      <vt:lpstr>Prompts sind unser Kommunikationsmittel mit den Sprachmodellen</vt:lpstr>
      <vt:lpstr>Aufbau einer Prompt</vt:lpstr>
      <vt:lpstr>Das COSTAR Framework</vt:lpstr>
      <vt:lpstr>C – Context</vt:lpstr>
      <vt:lpstr>O – Objective </vt:lpstr>
      <vt:lpstr>S – Style</vt:lpstr>
      <vt:lpstr>T – Tone</vt:lpstr>
      <vt:lpstr>A – Audience</vt:lpstr>
      <vt:lpstr>R – Response</vt:lpstr>
      <vt:lpstr>Prompt Patterns</vt:lpstr>
      <vt:lpstr>Few-shot prompt</vt:lpstr>
      <vt:lpstr>Chain-of-Thought (CoT)</vt:lpstr>
      <vt:lpstr>Weiterbildung: Wir haben ein KI Trainings-Curriculum lanciert</vt:lpstr>
      <vt:lpstr>Rules of the game</vt:lpstr>
      <vt:lpstr>Preise</vt:lpstr>
      <vt:lpstr>Intro zu custom GPTs</vt:lpstr>
      <vt:lpstr>Konfigurieren eines Custom GPTs Unterscheidung zwischen Übergreifendem und fragen-spezifischem Wissen</vt:lpstr>
      <vt:lpstr>Custom GPT - Instruktionen</vt:lpstr>
      <vt:lpstr>Agenda</vt:lpstr>
      <vt:lpstr>PowerPoint Presentation</vt:lpstr>
      <vt:lpstr>Challenge 1: Kundenreaktionswesen Informationen extrahieren, Themen clustern, Antwort generieren</vt:lpstr>
      <vt:lpstr>Challenge 2: Semantische Suche Informationen in grossen Dokumenten finden und fragen dazu beantworten</vt:lpstr>
      <vt:lpstr>Challenge 3: Texte transformieren Texte zusammenfassen, umformulieren oder vereinfachen</vt:lpstr>
      <vt:lpstr>Agenda</vt:lpstr>
      <vt:lpstr>Agenda</vt:lpstr>
      <vt:lpstr>Agenda</vt:lpstr>
      <vt:lpstr>Voting &amp; Gewinner</vt:lpstr>
      <vt:lpstr>PowerPoint Presentation</vt:lpstr>
    </vt:vector>
  </TitlesOfParts>
  <Company>Migros Bank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 @Migros Bank</dc:title>
  <dc:creator>Ahmed Harbaoui</dc:creator>
  <cp:lastModifiedBy>Ahmed Harbaoui</cp:lastModifiedBy>
  <cp:revision>6</cp:revision>
  <dcterms:created xsi:type="dcterms:W3CDTF">2023-02-12T21:48:04Z</dcterms:created>
  <dcterms:modified xsi:type="dcterms:W3CDTF">2024-04-08T18:57:02Z</dcterms:modified>
</cp:coreProperties>
</file>